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53" r:id="rId5"/>
  </p:sldMasterIdLst>
  <p:notesMasterIdLst>
    <p:notesMasterId r:id="rId25"/>
  </p:notesMasterIdLst>
  <p:sldIdLst>
    <p:sldId id="331" r:id="rId6"/>
    <p:sldId id="258" r:id="rId7"/>
    <p:sldId id="518" r:id="rId8"/>
    <p:sldId id="520" r:id="rId9"/>
    <p:sldId id="521" r:id="rId10"/>
    <p:sldId id="259" r:id="rId11"/>
    <p:sldId id="523" r:id="rId12"/>
    <p:sldId id="519" r:id="rId13"/>
    <p:sldId id="522" r:id="rId14"/>
    <p:sldId id="524" r:id="rId15"/>
    <p:sldId id="269" r:id="rId16"/>
    <p:sldId id="271" r:id="rId17"/>
    <p:sldId id="492" r:id="rId18"/>
    <p:sldId id="273" r:id="rId19"/>
    <p:sldId id="330" r:id="rId20"/>
    <p:sldId id="277" r:id="rId21"/>
    <p:sldId id="309" r:id="rId22"/>
    <p:sldId id="499" r:id="rId23"/>
    <p:sldId id="500" r:id="rId24"/>
  </p:sldIdLst>
  <p:sldSz cx="9144000" cy="6858000" type="screen4x3"/>
  <p:notesSz cx="6858000" cy="9144000"/>
  <p:custDataLst>
    <p:tags r:id="rId2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7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7B"/>
    <a:srgbClr val="F5D602"/>
    <a:srgbClr val="527898"/>
    <a:srgbClr val="95AFC5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11" autoAdjust="0"/>
    <p:restoredTop sz="96149" autoAdjust="0"/>
  </p:normalViewPr>
  <p:slideViewPr>
    <p:cSldViewPr>
      <p:cViewPr varScale="1">
        <p:scale>
          <a:sx n="107" d="100"/>
          <a:sy n="107" d="100"/>
        </p:scale>
        <p:origin x="1674" y="114"/>
      </p:cViewPr>
      <p:guideLst>
        <p:guide orient="horz" pos="2160"/>
        <p:guide pos="2880"/>
        <p:guide pos="768"/>
      </p:guideLst>
    </p:cSldViewPr>
  </p:slideViewPr>
  <p:outlineViewPr>
    <p:cViewPr>
      <p:scale>
        <a:sx n="33" d="100"/>
        <a:sy n="33" d="100"/>
      </p:scale>
      <p:origin x="0" y="7152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10" d="100"/>
        <a:sy n="110" d="100"/>
      </p:scale>
      <p:origin x="0" y="-1146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ABF9C-04AF-4CD8-93EA-9EDB8FA9A410}" type="datetimeFigureOut">
              <a:rPr lang="en-US" smtClean="0"/>
              <a:t>3/7/2023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C7E75C-1EE9-47DF-8200-B87586D4E6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7510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Renewal Year =</a:t>
            </a:r>
            <a:r>
              <a:rPr lang="en-US" baseline="0" dirty="0"/>
              <a:t> Year of Effective Date for selected medical plan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4F74D2-A347-441E-B0F0-B12D55ABD392}" type="slidenum">
              <a:rPr lang="en-US" smtClean="0">
                <a:solidFill>
                  <a:prstClr val="black"/>
                </a:solidFill>
              </a:rPr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534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Renewal Year =</a:t>
            </a:r>
            <a:r>
              <a:rPr lang="en-US" baseline="0" dirty="0"/>
              <a:t> Year of Effective Date for selected medical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55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Renewal Year =</a:t>
            </a:r>
            <a:r>
              <a:rPr lang="en-US" baseline="0" dirty="0"/>
              <a:t> Year of Effective Date for selected medical plan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94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all medical</a:t>
            </a:r>
            <a:r>
              <a:rPr lang="en-US" baseline="0" dirty="0"/>
              <a:t> plans selected, only list unique carrier names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47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771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960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 if any of the</a:t>
            </a:r>
            <a:r>
              <a:rPr lang="en-US" baseline="0" dirty="0"/>
              <a:t> following plan types are selected:  Life and AD&amp;D, Voluntary Life and AD&amp;D, STD, LTD</a:t>
            </a:r>
          </a:p>
          <a:p>
            <a:endParaRPr lang="en-US" baseline="0" dirty="0"/>
          </a:p>
          <a:p>
            <a:r>
              <a:rPr lang="en-US" baseline="0" dirty="0"/>
              <a:t>List only unique carrier names for all plans selected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8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dirty="0"/>
              <a:t>Include if </a:t>
            </a:r>
            <a:r>
              <a:rPr lang="en-US" baseline="0" dirty="0"/>
              <a:t>Life and AD&amp;D plan selected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baseline="0" dirty="0"/>
              <a:t>If &lt;&lt;</a:t>
            </a:r>
            <a:r>
              <a:rPr lang="en-US" sz="1200" dirty="0">
                <a:solidFill>
                  <a:srgbClr val="86388E"/>
                </a:solidFill>
                <a:latin typeface="Century Gothic" panose="020B0502020202020204" pitchFamily="34" charset="0"/>
              </a:rPr>
              <a:t>Life and AD&amp;D Benefit Amount – Spouse&gt;&gt;</a:t>
            </a:r>
            <a:r>
              <a:rPr lang="en-US" sz="1200" baseline="0" dirty="0">
                <a:solidFill>
                  <a:srgbClr val="86388E"/>
                </a:solidFill>
                <a:latin typeface="Century Gothic" panose="020B0502020202020204" pitchFamily="34" charset="0"/>
              </a:rPr>
              <a:t> field has no value, do not include the “Spouse Benefit” section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sz="1200" baseline="0" dirty="0">
              <a:solidFill>
                <a:srgbClr val="86388E"/>
              </a:solidFill>
              <a:latin typeface="Century Gothic" panose="020B0502020202020204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baseline="0" dirty="0"/>
              <a:t>If &lt;&lt;</a:t>
            </a:r>
            <a:r>
              <a:rPr lang="en-US" sz="1200" dirty="0">
                <a:solidFill>
                  <a:srgbClr val="86388E"/>
                </a:solidFill>
                <a:latin typeface="Century Gothic" panose="020B0502020202020204" pitchFamily="34" charset="0"/>
              </a:rPr>
              <a:t>Life and AD&amp;D Benefit Amount – Child(ren)&gt;&gt;</a:t>
            </a:r>
            <a:r>
              <a:rPr lang="en-US" sz="1200" baseline="0" dirty="0">
                <a:solidFill>
                  <a:srgbClr val="86388E"/>
                </a:solidFill>
                <a:latin typeface="Century Gothic" panose="020B0502020202020204" pitchFamily="34" charset="0"/>
              </a:rPr>
              <a:t> field has no value, do not include the “Child(ren) Benefit” section </a:t>
            </a:r>
            <a:endParaRPr lang="en-US" baseline="0" dirty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CB7D7F-4532-4F42-B9A9-7E16BF0C486C}" type="slidenum">
              <a:rPr lang="en-US" smtClean="0">
                <a:solidFill>
                  <a:prstClr val="black"/>
                </a:solidFill>
              </a:rPr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433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 rot="16200000">
            <a:off x="2971800" y="5791200"/>
            <a:ext cx="838200" cy="838200"/>
          </a:xfrm>
          <a:prstGeom prst="rect">
            <a:avLst/>
          </a:prstGeom>
          <a:solidFill>
            <a:srgbClr val="F5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rot="16200000">
            <a:off x="2057400" y="5791200"/>
            <a:ext cx="838200" cy="838200"/>
          </a:xfrm>
          <a:prstGeom prst="rect">
            <a:avLst/>
          </a:prstGeom>
          <a:solidFill>
            <a:srgbClr val="F5D60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078829"/>
            <a:ext cx="7772400" cy="685800"/>
          </a:xfrm>
        </p:spPr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1752600" y="3840829"/>
            <a:ext cx="7772400" cy="88357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/>
          <p:cNvGrpSpPr/>
          <p:nvPr userDrawn="1"/>
        </p:nvGrpSpPr>
        <p:grpSpPr>
          <a:xfrm rot="16200000">
            <a:off x="-2514599" y="3047999"/>
            <a:ext cx="6324600" cy="838200"/>
            <a:chOff x="2133600" y="304800"/>
            <a:chExt cx="6324600" cy="838200"/>
          </a:xfrm>
          <a:solidFill>
            <a:srgbClr val="00447B"/>
          </a:solidFill>
        </p:grpSpPr>
        <p:sp>
          <p:nvSpPr>
            <p:cNvPr id="24" name="Rectangle 23"/>
            <p:cNvSpPr/>
            <p:nvPr userDrawn="1"/>
          </p:nvSpPr>
          <p:spPr>
            <a:xfrm>
              <a:off x="2133600" y="304800"/>
              <a:ext cx="838200" cy="838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30480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3962400" y="304800"/>
              <a:ext cx="838200" cy="838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48768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5791200" y="304800"/>
              <a:ext cx="838200" cy="838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67056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7620000" y="304800"/>
              <a:ext cx="838200" cy="8382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 userDrawn="1"/>
        </p:nvSpPr>
        <p:spPr>
          <a:xfrm rot="16200000">
            <a:off x="20574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 rot="16200000">
            <a:off x="29718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 rot="16200000">
            <a:off x="3886200" y="4876800"/>
            <a:ext cx="838200" cy="838200"/>
          </a:xfrm>
          <a:prstGeom prst="rect">
            <a:avLst/>
          </a:prstGeom>
          <a:solidFill>
            <a:srgbClr val="F5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rot="16200000">
            <a:off x="38862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 userDrawn="1"/>
        </p:nvSpPr>
        <p:spPr>
          <a:xfrm rot="16200000">
            <a:off x="11430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1143000" y="4876800"/>
            <a:ext cx="838200" cy="838200"/>
          </a:xfrm>
          <a:prstGeom prst="rect">
            <a:avLst/>
          </a:prstGeom>
          <a:solidFill>
            <a:srgbClr val="F5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 userDrawn="1"/>
        </p:nvSpPr>
        <p:spPr>
          <a:xfrm rot="16200000">
            <a:off x="5715000" y="4876800"/>
            <a:ext cx="838200" cy="838200"/>
          </a:xfrm>
          <a:prstGeom prst="rect">
            <a:avLst/>
          </a:prstGeom>
          <a:solidFill>
            <a:srgbClr val="F5D6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/>
          <p:nvPr userDrawn="1"/>
        </p:nvSpPr>
        <p:spPr>
          <a:xfrm rot="16200000">
            <a:off x="66294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 userDrawn="1"/>
        </p:nvSpPr>
        <p:spPr>
          <a:xfrm rot="16200000">
            <a:off x="57150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 userDrawn="1"/>
        </p:nvSpPr>
        <p:spPr>
          <a:xfrm rot="16200000">
            <a:off x="6629400" y="5791200"/>
            <a:ext cx="838200" cy="838200"/>
          </a:xfrm>
          <a:prstGeom prst="rect">
            <a:avLst/>
          </a:prstGeom>
          <a:solidFill>
            <a:srgbClr val="F5D60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 userDrawn="1"/>
        </p:nvSpPr>
        <p:spPr>
          <a:xfrm rot="16200000">
            <a:off x="4800600" y="5791200"/>
            <a:ext cx="838200" cy="838200"/>
          </a:xfrm>
          <a:prstGeom prst="rect">
            <a:avLst/>
          </a:prstGeom>
          <a:solidFill>
            <a:srgbClr val="F5D602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 userDrawn="1"/>
        </p:nvSpPr>
        <p:spPr>
          <a:xfrm rot="16200000">
            <a:off x="48006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 Placeholder 2"/>
          <p:cNvSpPr>
            <a:spLocks noGrp="1"/>
          </p:cNvSpPr>
          <p:nvPr userDrawn="1">
            <p:ph type="body" idx="10"/>
          </p:nvPr>
        </p:nvSpPr>
        <p:spPr>
          <a:xfrm>
            <a:off x="1371600" y="3840829"/>
            <a:ext cx="7772400" cy="883571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 rot="16200000">
            <a:off x="7543800" y="5791199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2" name="Group 41"/>
          <p:cNvGrpSpPr/>
          <p:nvPr userDrawn="1"/>
        </p:nvGrpSpPr>
        <p:grpSpPr>
          <a:xfrm>
            <a:off x="1143000" y="304798"/>
            <a:ext cx="6324600" cy="838200"/>
            <a:chOff x="2133600" y="304800"/>
            <a:chExt cx="6324600" cy="838200"/>
          </a:xfrm>
        </p:grpSpPr>
        <p:sp>
          <p:nvSpPr>
            <p:cNvPr id="43" name="Rectangle 42"/>
            <p:cNvSpPr/>
            <p:nvPr userDrawn="1"/>
          </p:nvSpPr>
          <p:spPr>
            <a:xfrm>
              <a:off x="21336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 userDrawn="1"/>
          </p:nvSpPr>
          <p:spPr>
            <a:xfrm>
              <a:off x="3048000" y="304800"/>
              <a:ext cx="838200" cy="838200"/>
            </a:xfrm>
            <a:prstGeom prst="rect">
              <a:avLst/>
            </a:prstGeom>
            <a:solidFill>
              <a:srgbClr val="F5D60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 userDrawn="1"/>
          </p:nvSpPr>
          <p:spPr>
            <a:xfrm>
              <a:off x="39624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48768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46"/>
            <p:cNvSpPr/>
            <p:nvPr userDrawn="1"/>
          </p:nvSpPr>
          <p:spPr>
            <a:xfrm>
              <a:off x="57912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47"/>
            <p:cNvSpPr/>
            <p:nvPr userDrawn="1"/>
          </p:nvSpPr>
          <p:spPr>
            <a:xfrm>
              <a:off x="6705600" y="304800"/>
              <a:ext cx="838200" cy="838200"/>
            </a:xfrm>
            <a:prstGeom prst="rect">
              <a:avLst/>
            </a:prstGeom>
            <a:solidFill>
              <a:srgbClr val="F5D602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48"/>
            <p:cNvSpPr/>
            <p:nvPr userDrawn="1"/>
          </p:nvSpPr>
          <p:spPr>
            <a:xfrm>
              <a:off x="7620000" y="304800"/>
              <a:ext cx="838200" cy="838200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9B14901B-47DE-41A6-AC01-4330B132C4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38055"/>
            <a:ext cx="2667000" cy="175557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69257A6-1FD4-D12C-7DD8-BD0F009EF0E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068639" y="1164824"/>
            <a:ext cx="2065461" cy="1828802"/>
          </a:xfrm>
          <a:prstGeom prst="rect">
            <a:avLst/>
          </a:prstGeom>
          <a:solidFill>
            <a:srgbClr val="F0F0F0"/>
          </a:solidFill>
        </p:spPr>
      </p:pic>
    </p:spTree>
    <p:extLst>
      <p:ext uri="{BB962C8B-B14F-4D97-AF65-F5344CB8AC3E}">
        <p14:creationId xmlns:p14="http://schemas.microsoft.com/office/powerpoint/2010/main" val="148681267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15" name="Group 14"/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16" name="Rectangle 15"/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3C58A77-1221-F65A-04E8-6541E0F53600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6393B3F-5B03-D6C2-ADD7-18273F41CA86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23DDAA9-4C76-AA80-9964-0387D2CA5C65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CEAEE60-4084-D1D5-513D-48F9716CB886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4236295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38525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38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08D6E1C-9FA3-715D-2E5C-45E29F36B848}"/>
              </a:ext>
            </a:extLst>
          </p:cNvPr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DABB82F-20D8-4B3D-FE1B-33FBCA22B3E4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FD65CC5-F4F1-93BB-8F10-4B3AE9A88C92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983145A3-CA21-1454-B35C-754B8978F668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14E321E7-F0C5-37F2-2313-24A454598FE7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4262023-5549-EBF3-6D72-B698D520E60D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C39679D-B2C2-5D07-5423-604C4A7CABB8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04E2521-7647-3361-791C-41325E2F48F5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13596765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8760E16-0804-5443-0AB7-FD1A06B8604D}"/>
              </a:ext>
            </a:extLst>
          </p:cNvPr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FB9B2E7-A314-A218-8AFF-E9CD0A6FAF16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ED8630C-34BE-4714-36A9-446681671867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AFDBB9C-5D67-4A0D-4635-C423CE8AC846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E8E5E34B-3F94-EC7E-0B81-DF9A0C45BF80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3F4D5B62-E0BB-6D4B-7C15-CF0FA9E74650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9351AFF-BEBD-CC76-DDE7-3FCF2DEABEF8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EBCE171E-6803-EEA1-8642-BF6D3594E51B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41603467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 rot="16200000">
            <a:off x="2971800" y="5791200"/>
            <a:ext cx="8382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 rot="16200000">
            <a:off x="2057400" y="5791200"/>
            <a:ext cx="838200" cy="838200"/>
          </a:xfrm>
          <a:prstGeom prst="rect">
            <a:avLst/>
          </a:prstGeom>
          <a:solidFill>
            <a:srgbClr val="00447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3078829"/>
            <a:ext cx="7772400" cy="685800"/>
          </a:xfrm>
        </p:spPr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1752600" y="3840829"/>
            <a:ext cx="7772400" cy="883571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/>
          <p:cNvGrpSpPr/>
          <p:nvPr userDrawn="1"/>
        </p:nvGrpSpPr>
        <p:grpSpPr>
          <a:xfrm rot="16200000">
            <a:off x="-2514599" y="3047999"/>
            <a:ext cx="6324600" cy="838200"/>
            <a:chOff x="2133600" y="304800"/>
            <a:chExt cx="6324600" cy="838200"/>
          </a:xfrm>
        </p:grpSpPr>
        <p:sp>
          <p:nvSpPr>
            <p:cNvPr id="24" name="Rectangle 23"/>
            <p:cNvSpPr/>
            <p:nvPr userDrawn="1"/>
          </p:nvSpPr>
          <p:spPr>
            <a:xfrm>
              <a:off x="21336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3048000" y="304800"/>
              <a:ext cx="838200" cy="838200"/>
            </a:xfrm>
            <a:prstGeom prst="rect">
              <a:avLst/>
            </a:prstGeom>
            <a:solidFill>
              <a:srgbClr val="00447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6" name="Rectangle 25"/>
            <p:cNvSpPr/>
            <p:nvPr userDrawn="1"/>
          </p:nvSpPr>
          <p:spPr>
            <a:xfrm>
              <a:off x="3962400" y="304800"/>
              <a:ext cx="838200" cy="838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7" name="Rectangle 26"/>
            <p:cNvSpPr/>
            <p:nvPr userDrawn="1"/>
          </p:nvSpPr>
          <p:spPr>
            <a:xfrm>
              <a:off x="48768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8" name="Rectangle 27"/>
            <p:cNvSpPr/>
            <p:nvPr userDrawn="1"/>
          </p:nvSpPr>
          <p:spPr>
            <a:xfrm>
              <a:off x="5791200" y="304800"/>
              <a:ext cx="838200" cy="838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9" name="Rectangle 28"/>
            <p:cNvSpPr/>
            <p:nvPr userDrawn="1"/>
          </p:nvSpPr>
          <p:spPr>
            <a:xfrm>
              <a:off x="6705600" y="304800"/>
              <a:ext cx="838200" cy="838200"/>
            </a:xfrm>
            <a:prstGeom prst="rect">
              <a:avLst/>
            </a:prstGeom>
            <a:solidFill>
              <a:srgbClr val="00447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0" name="Rectangle 29"/>
            <p:cNvSpPr/>
            <p:nvPr userDrawn="1"/>
          </p:nvSpPr>
          <p:spPr>
            <a:xfrm>
              <a:off x="76200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>
          <a:xfrm rot="16200000">
            <a:off x="20574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>
          <a:xfrm rot="16200000">
            <a:off x="29718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 rot="16200000">
            <a:off x="3886200" y="4876800"/>
            <a:ext cx="8382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 userDrawn="1"/>
        </p:nvSpPr>
        <p:spPr>
          <a:xfrm rot="16200000">
            <a:off x="38862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 userDrawn="1"/>
        </p:nvSpPr>
        <p:spPr>
          <a:xfrm rot="16200000">
            <a:off x="11430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 userDrawn="1"/>
        </p:nvSpPr>
        <p:spPr>
          <a:xfrm rot="16200000">
            <a:off x="1143000" y="4876800"/>
            <a:ext cx="8382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Rectangle 30"/>
          <p:cNvSpPr/>
          <p:nvPr userDrawn="1"/>
        </p:nvSpPr>
        <p:spPr>
          <a:xfrm rot="16200000">
            <a:off x="5715000" y="4876800"/>
            <a:ext cx="838200" cy="83820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2" name="Rectangle 31"/>
          <p:cNvSpPr/>
          <p:nvPr userDrawn="1"/>
        </p:nvSpPr>
        <p:spPr>
          <a:xfrm rot="16200000">
            <a:off x="66294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3" name="Rectangle 32"/>
          <p:cNvSpPr/>
          <p:nvPr userDrawn="1"/>
        </p:nvSpPr>
        <p:spPr>
          <a:xfrm rot="16200000">
            <a:off x="5715000" y="57912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4" name="Rectangle 33"/>
          <p:cNvSpPr/>
          <p:nvPr userDrawn="1"/>
        </p:nvSpPr>
        <p:spPr>
          <a:xfrm rot="16200000">
            <a:off x="6629400" y="5791200"/>
            <a:ext cx="838200" cy="838200"/>
          </a:xfrm>
          <a:prstGeom prst="rect">
            <a:avLst/>
          </a:prstGeom>
          <a:solidFill>
            <a:srgbClr val="00447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5" name="Rectangle 34"/>
          <p:cNvSpPr/>
          <p:nvPr userDrawn="1"/>
        </p:nvSpPr>
        <p:spPr>
          <a:xfrm rot="16200000">
            <a:off x="4800600" y="5791200"/>
            <a:ext cx="838200" cy="838200"/>
          </a:xfrm>
          <a:prstGeom prst="rect">
            <a:avLst/>
          </a:prstGeom>
          <a:solidFill>
            <a:srgbClr val="00447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6" name="Rectangle 35"/>
          <p:cNvSpPr/>
          <p:nvPr userDrawn="1"/>
        </p:nvSpPr>
        <p:spPr>
          <a:xfrm rot="16200000">
            <a:off x="4800600" y="4876800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0" name="Text Placeholder 2"/>
          <p:cNvSpPr>
            <a:spLocks noGrp="1"/>
          </p:cNvSpPr>
          <p:nvPr userDrawn="1">
            <p:ph type="body" idx="10"/>
          </p:nvPr>
        </p:nvSpPr>
        <p:spPr>
          <a:xfrm>
            <a:off x="1371600" y="3840829"/>
            <a:ext cx="7772400" cy="883571"/>
          </a:xfrm>
        </p:spPr>
        <p:txBody>
          <a:bodyPr/>
          <a:lstStyle/>
          <a:p>
            <a:endParaRPr lang="en-US"/>
          </a:p>
        </p:txBody>
      </p:sp>
      <p:sp>
        <p:nvSpPr>
          <p:cNvPr id="41" name="Rectangle 40"/>
          <p:cNvSpPr/>
          <p:nvPr userDrawn="1"/>
        </p:nvSpPr>
        <p:spPr>
          <a:xfrm rot="16200000">
            <a:off x="7543800" y="5791199"/>
            <a:ext cx="838200" cy="838200"/>
          </a:xfrm>
          <a:prstGeom prst="rect">
            <a:avLst/>
          </a:prstGeom>
          <a:solidFill>
            <a:srgbClr val="00447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42" name="Group 41"/>
          <p:cNvGrpSpPr/>
          <p:nvPr userDrawn="1"/>
        </p:nvGrpSpPr>
        <p:grpSpPr>
          <a:xfrm>
            <a:off x="1143000" y="304798"/>
            <a:ext cx="6324600" cy="838200"/>
            <a:chOff x="2133600" y="304800"/>
            <a:chExt cx="6324600" cy="838200"/>
          </a:xfrm>
        </p:grpSpPr>
        <p:sp>
          <p:nvSpPr>
            <p:cNvPr id="43" name="Rectangle 42"/>
            <p:cNvSpPr/>
            <p:nvPr userDrawn="1"/>
          </p:nvSpPr>
          <p:spPr>
            <a:xfrm>
              <a:off x="2133600" y="304800"/>
              <a:ext cx="838200" cy="838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4" name="Rectangle 43"/>
            <p:cNvSpPr/>
            <p:nvPr userDrawn="1"/>
          </p:nvSpPr>
          <p:spPr>
            <a:xfrm>
              <a:off x="3048000" y="304800"/>
              <a:ext cx="838200" cy="838200"/>
            </a:xfrm>
            <a:prstGeom prst="rect">
              <a:avLst/>
            </a:prstGeom>
            <a:solidFill>
              <a:srgbClr val="00447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5" name="Rectangle 44"/>
            <p:cNvSpPr/>
            <p:nvPr userDrawn="1"/>
          </p:nvSpPr>
          <p:spPr>
            <a:xfrm>
              <a:off x="3962400" y="304800"/>
              <a:ext cx="838200" cy="838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6" name="Rectangle 45"/>
            <p:cNvSpPr/>
            <p:nvPr userDrawn="1"/>
          </p:nvSpPr>
          <p:spPr>
            <a:xfrm>
              <a:off x="48768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7" name="Rectangle 46"/>
            <p:cNvSpPr/>
            <p:nvPr userDrawn="1"/>
          </p:nvSpPr>
          <p:spPr>
            <a:xfrm>
              <a:off x="5791200" y="304800"/>
              <a:ext cx="838200" cy="83820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8" name="Rectangle 47"/>
            <p:cNvSpPr/>
            <p:nvPr userDrawn="1"/>
          </p:nvSpPr>
          <p:spPr>
            <a:xfrm>
              <a:off x="6705600" y="304800"/>
              <a:ext cx="838200" cy="838200"/>
            </a:xfrm>
            <a:prstGeom prst="rect">
              <a:avLst/>
            </a:prstGeom>
            <a:solidFill>
              <a:srgbClr val="00447B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49" name="Rectangle 48"/>
            <p:cNvSpPr/>
            <p:nvPr userDrawn="1"/>
          </p:nvSpPr>
          <p:spPr>
            <a:xfrm>
              <a:off x="7620000" y="304800"/>
              <a:ext cx="838200" cy="838200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</p:grpSp>
      <p:pic>
        <p:nvPicPr>
          <p:cNvPr id="5" name="Picture 4">
            <a:extLst>
              <a:ext uri="{FF2B5EF4-FFF2-40B4-BE49-F238E27FC236}">
                <a16:creationId xmlns:a16="http://schemas.microsoft.com/office/drawing/2014/main" id="{9B14901B-47DE-41A6-AC01-4330B132C4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238055"/>
            <a:ext cx="2667000" cy="175557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EC0DEB-72D0-4666-9828-BE9B7254DE9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1"/>
          <a:stretch>
            <a:fillRect/>
          </a:stretch>
        </p:blipFill>
        <p:spPr>
          <a:xfrm>
            <a:off x="3886198" y="1218925"/>
            <a:ext cx="2667002" cy="1794166"/>
          </a:xfrm>
          <a:prstGeom prst="rect">
            <a:avLst/>
          </a:prstGeom>
        </p:spPr>
      </p:pic>
      <p:sp>
        <p:nvSpPr>
          <p:cNvPr id="39" name="Rectangle 4">
            <a:extLst>
              <a:ext uri="{FF2B5EF4-FFF2-40B4-BE49-F238E27FC236}">
                <a16:creationId xmlns:a16="http://schemas.microsoft.com/office/drawing/2014/main" id="{7F5246D6-C197-4556-BC19-44960266412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6324600"/>
            <a:ext cx="8229600" cy="5334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  <a:latin typeface="Calibri" pitchFamily="34" charset="0"/>
              </a:rPr>
              <a:t>© </a:t>
            </a:r>
            <a:r>
              <a:rPr lang="en-US">
                <a:solidFill>
                  <a:schemeClr val="tx1"/>
                </a:solidFill>
                <a:latin typeface="Calibri" pitchFamily="34" charset="0"/>
              </a:rPr>
              <a:t>2023 USI </a:t>
            </a:r>
            <a:r>
              <a:rPr lang="en-US">
                <a:solidFill>
                  <a:srgbClr val="000000"/>
                </a:solidFill>
                <a:latin typeface="Calibri" pitchFamily="34" charset="0"/>
              </a:rPr>
              <a:t>Insurance Services. 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06261687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9248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F28122E-1C7E-E694-5742-28492AE33FFD}"/>
              </a:ext>
            </a:extLst>
          </p:cNvPr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B93B2E1-28B9-9019-4E77-28AF186A7CA3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02CB323C-A45F-965B-84A8-7A087833FA87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603F3F-171B-A756-CA69-CF4423F82E91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FCEA769-F8C8-7EB1-56ED-328E853C234A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128D9D02-E9F6-25D6-F4E0-3081D04C8864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88B49726-0168-9796-325F-FAFB5807E9CA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13B2501-4970-00B4-64B1-07BCACEEED71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1131023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38525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3833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EACBD5D-6556-E503-0B3A-E6338CEDAFA9}"/>
              </a:ext>
            </a:extLst>
          </p:cNvPr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0DEFAD50-2D6B-F161-38C5-E29D74400D86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B82CD6F1-B1A2-CD5A-3A75-49C5B63A5E79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FC317813-7779-F2BD-CB23-CD2042E854AB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2095C2E-1E4C-CC3F-ACFA-7109C631BCD9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C333171-5EE1-9F4F-E0A0-FB9427396A79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C987FBB-C78C-403F-BD06-3279F7839A13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EB176F4-4974-EB05-EACC-DB5E8BFCE19A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812875447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447B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940688A-D806-EBD4-9762-3DE0FE974EAB}"/>
              </a:ext>
            </a:extLst>
          </p:cNvPr>
          <p:cNvGrpSpPr/>
          <p:nvPr userDrawn="1"/>
        </p:nvGrpSpPr>
        <p:grpSpPr>
          <a:xfrm>
            <a:off x="76200" y="5935455"/>
            <a:ext cx="838201" cy="834612"/>
            <a:chOff x="76200" y="5947188"/>
            <a:chExt cx="838201" cy="83461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9C34009-6BE8-C258-3406-1C6421930421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CFF134E-C2BF-1B77-2711-DC65E32B6792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CFB4702A-CEEE-FD4F-DB01-67546A9F3DD5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F0E981E-9627-3BCC-EC79-D2DFFE87370C}"/>
              </a:ext>
            </a:extLst>
          </p:cNvPr>
          <p:cNvGrpSpPr/>
          <p:nvPr userDrawn="1"/>
        </p:nvGrpSpPr>
        <p:grpSpPr>
          <a:xfrm rot="16200000">
            <a:off x="8223903" y="5941153"/>
            <a:ext cx="838201" cy="826804"/>
            <a:chOff x="76200" y="5947188"/>
            <a:chExt cx="838201" cy="834612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BA62F45-B315-A95E-F1E1-68241C648FF6}"/>
                </a:ext>
              </a:extLst>
            </p:cNvPr>
            <p:cNvSpPr/>
            <p:nvPr userDrawn="1"/>
          </p:nvSpPr>
          <p:spPr>
            <a:xfrm rot="10800000">
              <a:off x="76200" y="5947188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9C53A7F-61CF-E3A4-C206-79CC8BF18FD6}"/>
                </a:ext>
              </a:extLst>
            </p:cNvPr>
            <p:cNvSpPr/>
            <p:nvPr userDrawn="1"/>
          </p:nvSpPr>
          <p:spPr>
            <a:xfrm rot="10800000">
              <a:off x="513523" y="6380922"/>
              <a:ext cx="400878" cy="400878"/>
            </a:xfrm>
            <a:prstGeom prst="rect">
              <a:avLst/>
            </a:prstGeom>
            <a:solidFill>
              <a:srgbClr val="00447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F6E0A5E-28EF-6B70-6DEE-AC5B9649C6F6}"/>
                </a:ext>
              </a:extLst>
            </p:cNvPr>
            <p:cNvSpPr/>
            <p:nvPr userDrawn="1"/>
          </p:nvSpPr>
          <p:spPr>
            <a:xfrm rot="10800000">
              <a:off x="76201" y="6380922"/>
              <a:ext cx="400878" cy="400878"/>
            </a:xfrm>
            <a:prstGeom prst="rect">
              <a:avLst/>
            </a:prstGeom>
            <a:solidFill>
              <a:srgbClr val="F5D6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628597954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3236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2048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etna.com/docfind/custom/mymeritai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itai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eritain.com/" TargetMode="External"/><Relationship Id="rId2" Type="http://schemas.openxmlformats.org/officeDocument/2006/relationships/hyperlink" Target="http://www.aetna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199" y="3429000"/>
            <a:ext cx="7627857" cy="7694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spcBef>
                <a:spcPct val="0"/>
              </a:spcBef>
              <a:buNone/>
              <a:defRPr sz="4400">
                <a:solidFill>
                  <a:srgbClr val="00447B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dirty="0"/>
              <a:t>Fraternal Order of Police Miami</a:t>
            </a:r>
          </a:p>
          <a:p>
            <a:r>
              <a:rPr lang="en-US" sz="4000" dirty="0"/>
              <a:t>2023 Member Benefits</a:t>
            </a:r>
          </a:p>
        </p:txBody>
      </p:sp>
    </p:spTree>
    <p:extLst>
      <p:ext uri="{BB962C8B-B14F-4D97-AF65-F5344CB8AC3E}">
        <p14:creationId xmlns:p14="http://schemas.microsoft.com/office/powerpoint/2010/main" val="2057201545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6C0F-545E-D941-09D0-EF17E0B1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-152400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Enrollment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A629C-73CC-DDEF-44E1-6CC1507BA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457200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Complete an Enrollment Card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Enrolling a dependent to the plan, you must provide the following items: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/>
              <a:t>Complete an Enrollment Card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Provide proof of relationship (birth certificate, marriage certificate, adoption paperwork)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2">
              <a:buFont typeface="Wingdings" panose="05000000000000000000" pitchFamily="2" charset="2"/>
              <a:buChar char="§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Provide dependent’s social security number (SSN)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Active members will become effective at the beginning of the pay period after all documents are received.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Retired members will become effective at the beginning of the month after all documents are received.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106633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0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Medical/Rx </a:t>
            </a:r>
            <a:br>
              <a:rPr lang="en-US"/>
            </a:br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877C826-34AC-46AA-9902-780EE5E1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Aetna Health Inc.</a:t>
            </a:r>
          </a:p>
        </p:txBody>
      </p:sp>
    </p:spTree>
    <p:extLst>
      <p:ext uri="{BB962C8B-B14F-4D97-AF65-F5344CB8AC3E}">
        <p14:creationId xmlns:p14="http://schemas.microsoft.com/office/powerpoint/2010/main" val="1114966283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22537C"/>
                </a:solidFill>
              </a:rPr>
              <a:t>Medical/Rx – Definitions</a:t>
            </a:r>
            <a:br>
              <a:rPr lang="en-US">
                <a:solidFill>
                  <a:srgbClr val="22537C"/>
                </a:solidFill>
              </a:rPr>
            </a:br>
            <a:endParaRPr lang="en-US" sz="1800">
              <a:solidFill>
                <a:srgbClr val="22537C"/>
              </a:solidFill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3990032"/>
              </p:ext>
            </p:extLst>
          </p:nvPr>
        </p:nvGraphicFramePr>
        <p:xfrm>
          <a:off x="313703" y="1402385"/>
          <a:ext cx="8516594" cy="47946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8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38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189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>
                          <a:solidFill>
                            <a:schemeClr val="tx1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Copay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latin typeface="Calibri" pitchFamily="34" charset="0"/>
                          <a:cs typeface="Calibri" panose="020F0502020204030204" pitchFamily="34" charset="0"/>
                        </a:rPr>
                        <a:t>Flat dollar amount member is responsible for at the time of service.  The plan usually pays 100% of the remaining balance.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1342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>
                          <a:latin typeface="Calibri" pitchFamily="34" charset="0"/>
                          <a:cs typeface="Calibri" panose="020F0502020204030204" pitchFamily="34" charset="0"/>
                        </a:rPr>
                        <a:t>Deductible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Amount member is responsible for </a:t>
                      </a:r>
                      <a:r>
                        <a:rPr lang="en-US" sz="1400" u="sng">
                          <a:latin typeface="Calibri" pitchFamily="34" charset="0"/>
                          <a:cs typeface="Calibri" panose="020F0502020204030204" pitchFamily="34" charset="0"/>
                        </a:rPr>
                        <a:t>before</a:t>
                      </a: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 the plan pays for certain services.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646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>
                          <a:latin typeface="Calibri" pitchFamily="34" charset="0"/>
                          <a:cs typeface="Calibri" panose="020F0502020204030204" pitchFamily="34" charset="0"/>
                        </a:rPr>
                        <a:t>Coinsurance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Percentage of payment shared between the member and the plan</a:t>
                      </a:r>
                      <a:r>
                        <a:rPr lang="en-US" sz="1400" baseline="0">
                          <a:latin typeface="Calibri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for certain services after the deductible has been met.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7007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>
                          <a:latin typeface="Calibri" pitchFamily="34" charset="0"/>
                          <a:cs typeface="Calibri" panose="020F0502020204030204" pitchFamily="34" charset="0"/>
                        </a:rPr>
                        <a:t>Out-of-Pocket Maximum</a:t>
                      </a:r>
                      <a:r>
                        <a:rPr lang="en-US" sz="1600">
                          <a:latin typeface="Calibri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en-US" sz="160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Member total payments for deductible, coinsurance and copays to stated maximum per plan year.  Once reached, the plan will pay 100% for eligible expenses</a:t>
                      </a:r>
                      <a:r>
                        <a:rPr lang="en-US" sz="1400" baseline="0">
                          <a:latin typeface="Calibri" pitchFamily="34" charset="0"/>
                          <a:cs typeface="Calibri" panose="020F0502020204030204" pitchFamily="34" charset="0"/>
                        </a:rPr>
                        <a:t> for </a:t>
                      </a:r>
                      <a:r>
                        <a:rPr lang="en-US" sz="1400">
                          <a:latin typeface="Calibri" pitchFamily="34" charset="0"/>
                          <a:cs typeface="Calibri" panose="020F0502020204030204" pitchFamily="34" charset="0"/>
                        </a:rPr>
                        <a:t>the rest of the plan year.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9741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>
                          <a:latin typeface="Calibri" pitchFamily="34" charset="0"/>
                          <a:cs typeface="Calibri" panose="020F0502020204030204" pitchFamily="34" charset="0"/>
                        </a:rPr>
                        <a:t>Health Maintenance Organization (HMO)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>
                          <a:latin typeface="Calibri" pitchFamily="34" charset="0"/>
                          <a:cs typeface="Calibri" panose="020F0502020204030204" pitchFamily="34" charset="0"/>
                        </a:rPr>
                        <a:t>A type of health insurance plan that limits coverage to care from providers who work for or contract with the HMO. Because of the agreed-upon payment level, an HMO usually offers lower costs than other types of insurance plans.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0668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 dirty="0">
                          <a:latin typeface="Calibri" pitchFamily="34" charset="0"/>
                          <a:cs typeface="Calibri" panose="020F0502020204030204" pitchFamily="34" charset="0"/>
                        </a:rPr>
                        <a:t>Point-of-Service (POS)</a:t>
                      </a:r>
                      <a:endParaRPr lang="en-US" sz="16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>
                          <a:latin typeface="Calibri" pitchFamily="34" charset="0"/>
                          <a:cs typeface="Calibri" panose="020F0502020204030204" pitchFamily="34" charset="0"/>
                        </a:rPr>
                        <a:t>A type of health insurance plan in which you pay less if you use doctors, hospitals, and other health care providers that are in-network. At each point you need healthcare service, you can decide whether to stay in-network or not.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06683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600" b="1">
                          <a:latin typeface="Calibri" pitchFamily="34" charset="0"/>
                          <a:cs typeface="Calibri" panose="020F0502020204030204" pitchFamily="34" charset="0"/>
                        </a:rPr>
                        <a:t>Network Provider </a:t>
                      </a:r>
                      <a:endParaRPr lang="en-US" sz="1600" b="1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>
                          <a:latin typeface="Calibri" pitchFamily="34" charset="0"/>
                          <a:cs typeface="Calibri" panose="020F0502020204030204" pitchFamily="34" charset="0"/>
                        </a:rPr>
                        <a:t>Medical and pharmacy providers that have contracted with the plan to provide lower out-of-pocket costs for members.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9211526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9248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Medical Plan Highlights </a:t>
            </a:r>
          </a:p>
        </p:txBody>
      </p:sp>
      <p:graphicFrame>
        <p:nvGraphicFramePr>
          <p:cNvPr id="3" name="Medical_Plan_Table_1">
            <a:extLst>
              <a:ext uri="{FF2B5EF4-FFF2-40B4-BE49-F238E27FC236}">
                <a16:creationId xmlns:a16="http://schemas.microsoft.com/office/drawing/2014/main" id="{A9CEC5D4-5CEF-41A0-AC31-AA3D48C63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6219726"/>
              </p:ext>
            </p:extLst>
          </p:nvPr>
        </p:nvGraphicFramePr>
        <p:xfrm>
          <a:off x="609600" y="1600200"/>
          <a:ext cx="7976628" cy="467910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val="402429701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68531443"/>
                    </a:ext>
                  </a:extLst>
                </a:gridCol>
                <a:gridCol w="2947428">
                  <a:extLst>
                    <a:ext uri="{9D8B030D-6E8A-4147-A177-3AD203B41FA5}">
                      <a16:colId xmlns:a16="http://schemas.microsoft.com/office/drawing/2014/main" val="461557694"/>
                    </a:ext>
                  </a:extLst>
                </a:gridCol>
              </a:tblGrid>
              <a:tr h="397788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FOP INN PLAN</a:t>
                      </a:r>
                    </a:p>
                    <a:p>
                      <a:r>
                        <a:rPr lang="en-US" sz="1200" dirty="0"/>
                        <a:t>(In Network)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FOP POS PLAN</a:t>
                      </a:r>
                    </a:p>
                    <a:p>
                      <a:r>
                        <a:rPr lang="en-US" sz="1200" dirty="0"/>
                        <a:t>(In Network)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87562"/>
                  </a:ext>
                </a:extLst>
              </a:tr>
              <a:tr h="3447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Annual</a:t>
                      </a:r>
                      <a:r>
                        <a:rPr lang="en-US" sz="1200" b="1" baseline="0" dirty="0"/>
                        <a:t> Deductible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$0 per individual
$0 per family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$0 per individual
$0 per family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5366235"/>
                  </a:ext>
                </a:extLst>
              </a:tr>
              <a:tr h="3447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Annual Out-of-Pocket Maximum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$2,000 per individual
$17,400 per family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$2,000 per individual
$17,400 per family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2364508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/>
                        <a:t>Plan Coinsurance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100% 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100%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33078324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/>
                        <a:t>Office Visit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Covered 100%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/>
                        <a:t>Covered 100%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14449264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/>
                        <a:t>Lab &amp; X-ray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/>
                        <a:t>Independent Lab: Covered 100% after $30 copay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/>
                        <a:t>X-Ray: Covered 100% after $100 copay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Independent Lab: Covered 100% after $30 copay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cs typeface="+mn-cs"/>
                        </a:rPr>
                        <a:t>X-Ray: Covered 100% after $100 copay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8696840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Advanced Imaging /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Complex Radiology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$100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$100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8634948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Inpatient Hospital Facility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$100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$100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57173328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200" b="1" dirty="0"/>
                        <a:t>Emergency Room</a:t>
                      </a:r>
                      <a:endParaRPr lang="en-US" sz="1000" b="0" dirty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$200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Covered 100% after $200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82933287"/>
                  </a:ext>
                </a:extLst>
              </a:tr>
              <a:tr h="322651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1" dirty="0">
                          <a:solidFill>
                            <a:schemeClr val="bg1"/>
                          </a:solidFill>
                          <a:latin typeface="+mn-lt"/>
                        </a:rPr>
                        <a:t>OUT-OF-NETWORK BENEFITS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3752494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Annual Deductible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$1,000,000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$0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3148305"/>
                  </a:ext>
                </a:extLst>
              </a:tr>
              <a:tr h="3226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Annual Out-of-Pocket Maximum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Unlimited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$7,500 per individual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$30,000 per family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9722529"/>
                  </a:ext>
                </a:extLst>
              </a:tr>
              <a:tr h="14229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1" dirty="0">
                          <a:latin typeface="+mn-lt"/>
                        </a:rPr>
                        <a:t>Plan Coinsurance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70%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5381825"/>
                  </a:ext>
                </a:extLst>
              </a:tr>
            </a:tbl>
          </a:graphicData>
        </a:graphic>
      </p:graphicFrame>
      <p:sp>
        <p:nvSpPr>
          <p:cNvPr id="5" name="Rectangle 7">
            <a:extLst>
              <a:ext uri="{FF2B5EF4-FFF2-40B4-BE49-F238E27FC236}">
                <a16:creationId xmlns:a16="http://schemas.microsoft.com/office/drawing/2014/main" id="{E3752545-DAD4-C732-9F0F-D2427AD2A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" y="634357"/>
            <a:ext cx="8267424" cy="813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78" tIns="47188" rIns="94378" bIns="47188" numCol="1" anchor="ctr" anchorCtr="0" compatLnSpc="1">
            <a:prstTxWarp prst="textNoShape">
              <a:avLst/>
            </a:prstTxWarp>
            <a:spAutoFit/>
          </a:bodyPr>
          <a:lstStyle/>
          <a:p>
            <a:pPr marL="9445" defTabSz="997647">
              <a:lnSpc>
                <a:spcPts val="1426"/>
              </a:lnSpc>
              <a:spcBef>
                <a:spcPts val="40"/>
              </a:spcBef>
              <a:defRPr/>
            </a:pPr>
            <a:r>
              <a:rPr lang="en-US" sz="1188" b="1" dirty="0">
                <a:solidFill>
                  <a:srgbClr val="231F20"/>
                </a:solidFill>
                <a:cs typeface="Calibri" panose="020F0502020204030204" pitchFamily="34" charset="0"/>
              </a:rPr>
              <a:t>FOP Miami Insurance Trust </a:t>
            </a:r>
            <a:r>
              <a:rPr lang="en-US" sz="1188" b="1" dirty="0">
                <a:solidFill>
                  <a:prstClr val="black"/>
                </a:solidFill>
                <a:cs typeface="Calibri" panose="020F0502020204030204" pitchFamily="34" charset="0"/>
              </a:rPr>
              <a:t>offers medical benefits through Meritain Health, an Aetna Company</a:t>
            </a:r>
            <a:r>
              <a:rPr lang="en-US" sz="1188" dirty="0">
                <a:solidFill>
                  <a:prstClr val="black"/>
                </a:solidFill>
                <a:cs typeface="Calibri" panose="020F0502020204030204" pitchFamily="34" charset="0"/>
              </a:rPr>
              <a:t>. The chart below illustrates a brief description of these plans. </a:t>
            </a:r>
            <a:r>
              <a:rPr lang="en-US" sz="1188" dirty="0">
                <a:solidFill>
                  <a:srgbClr val="414042"/>
                </a:solidFill>
                <a:cs typeface="Calibri" panose="020F0502020204030204" pitchFamily="34" charset="0"/>
              </a:rPr>
              <a:t>Please refer to the </a:t>
            </a:r>
            <a:r>
              <a:rPr lang="en-US" sz="1048" dirty="0">
                <a:solidFill>
                  <a:prstClr val="black"/>
                </a:solidFill>
                <a:ea typeface="Times New Roman" pitchFamily="18" charset="0"/>
              </a:rPr>
              <a:t>Summary Plan Description (SPD)</a:t>
            </a:r>
            <a:r>
              <a:rPr lang="en-US" sz="1188" dirty="0">
                <a:solidFill>
                  <a:srgbClr val="414042"/>
                </a:solidFill>
                <a:cs typeface="Calibri" panose="020F0502020204030204" pitchFamily="34" charset="0"/>
              </a:rPr>
              <a:t> for complete plan details.</a:t>
            </a:r>
            <a:r>
              <a:rPr lang="en-US" sz="1188" dirty="0">
                <a:solidFill>
                  <a:prstClr val="black"/>
                </a:solidFill>
                <a:cs typeface="Calibri" panose="020F0502020204030204" pitchFamily="34" charset="0"/>
              </a:rPr>
              <a:t> </a:t>
            </a:r>
          </a:p>
          <a:p>
            <a:pPr marL="9445" defTabSz="997647">
              <a:lnSpc>
                <a:spcPts val="1426"/>
              </a:lnSpc>
              <a:spcBef>
                <a:spcPts val="40"/>
              </a:spcBef>
              <a:defRPr/>
            </a:pPr>
            <a:r>
              <a:rPr lang="en-US" sz="1188" dirty="0">
                <a:solidFill>
                  <a:srgbClr val="414042"/>
                </a:solidFill>
                <a:cs typeface="Calibri" panose="020F0502020204030204" pitchFamily="34" charset="0"/>
              </a:rPr>
              <a:t>To locate providers within your network, visit</a:t>
            </a:r>
          </a:p>
          <a:p>
            <a:pPr marL="9445" defTabSz="997647">
              <a:lnSpc>
                <a:spcPts val="1426"/>
              </a:lnSpc>
              <a:spcBef>
                <a:spcPts val="40"/>
              </a:spcBef>
              <a:defRPr/>
            </a:pPr>
            <a:r>
              <a:rPr lang="en-US" sz="1188" b="1" u="sng" dirty="0">
                <a:solidFill>
                  <a:srgbClr val="1F497D"/>
                </a:solidFill>
                <a:cs typeface="Calibri" panose="020F0502020204030204" pitchFamily="34" charset="0"/>
                <a:hlinkClick r:id="rId3"/>
              </a:rPr>
              <a:t>www.aetna.com/docfind/custom/mymeritain</a:t>
            </a:r>
            <a:r>
              <a:rPr lang="en-US" sz="1188" dirty="0">
                <a:solidFill>
                  <a:srgbClr val="1F497D"/>
                </a:solidFill>
                <a:cs typeface="Calibri" panose="020F0502020204030204" pitchFamily="34" charset="0"/>
              </a:rPr>
              <a:t>. </a:t>
            </a:r>
            <a:endParaRPr lang="en-US" sz="1188" dirty="0">
              <a:solidFill>
                <a:prstClr val="black"/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3167188-7E95-EFAE-5C16-ED2776C88AFE}"/>
              </a:ext>
            </a:extLst>
          </p:cNvPr>
          <p:cNvSpPr txBox="1"/>
          <p:nvPr/>
        </p:nvSpPr>
        <p:spPr>
          <a:xfrm>
            <a:off x="4412048" y="1066800"/>
            <a:ext cx="3636508" cy="4869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1750" marR="0" lvl="0" indent="-281750" defTabSz="9015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82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INN PLAN: </a:t>
            </a:r>
            <a:r>
              <a:rPr kumimoji="0" lang="en-US" sz="1282" b="1" i="0" u="none" strike="noStrike" kern="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</a:rPr>
              <a:t>AETNA CHOICE POINT OF SERVICE II</a:t>
            </a:r>
          </a:p>
          <a:p>
            <a:pPr marL="281750" marR="0" lvl="0" indent="-281750" defTabSz="9015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79646"/>
              </a:buClr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en-US" sz="1282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POS PLAN: </a:t>
            </a:r>
            <a:r>
              <a:rPr kumimoji="0" lang="en-US" sz="1282" b="1" i="0" u="none" strike="noStrike" kern="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</a:rPr>
              <a:t>AETNA CHOICE POINT OF SERVICE II</a:t>
            </a:r>
          </a:p>
        </p:txBody>
      </p:sp>
      <p:pic>
        <p:nvPicPr>
          <p:cNvPr id="7" name="Graphic 6" descr="Back with solid fill">
            <a:extLst>
              <a:ext uri="{FF2B5EF4-FFF2-40B4-BE49-F238E27FC236}">
                <a16:creationId xmlns:a16="http://schemas.microsoft.com/office/drawing/2014/main" id="{B154D002-6254-0EF4-4E1C-6AF2F28F654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141231" y="990600"/>
            <a:ext cx="444998" cy="348718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5C01AFC-C5C7-E134-82B7-F02FEB1649D3}"/>
              </a:ext>
            </a:extLst>
          </p:cNvPr>
          <p:cNvSpPr/>
          <p:nvPr/>
        </p:nvSpPr>
        <p:spPr>
          <a:xfrm>
            <a:off x="8048556" y="1219200"/>
            <a:ext cx="850992" cy="313654"/>
          </a:xfrm>
          <a:prstGeom prst="rect">
            <a:avLst/>
          </a:prstGeom>
          <a:noFill/>
        </p:spPr>
        <p:txBody>
          <a:bodyPr wrap="none" lIns="90159" tIns="45080" rIns="90159" bIns="45080">
            <a:spAutoFit/>
          </a:bodyPr>
          <a:lstStyle/>
          <a:p>
            <a:pPr marL="0" marR="0" lvl="0" indent="0" algn="ctr" defTabSz="9015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81" b="1" i="0" u="none" strike="noStrike" kern="0" cap="none" spc="0" normalizeH="0" baseline="0" noProof="0" dirty="0">
                <a:ln w="0"/>
                <a:solidFill>
                  <a:srgbClr val="F79646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</a:rPr>
              <a:t>Network</a:t>
            </a:r>
          </a:p>
        </p:txBody>
      </p:sp>
    </p:spTree>
    <p:extLst>
      <p:ext uri="{BB962C8B-B14F-4D97-AF65-F5344CB8AC3E}">
        <p14:creationId xmlns:p14="http://schemas.microsoft.com/office/powerpoint/2010/main" val="999986817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Medical Plan Highlights </a:t>
            </a:r>
          </a:p>
        </p:txBody>
      </p:sp>
      <p:sp>
        <p:nvSpPr>
          <p:cNvPr id="18" name="Content Placeholder 17">
            <a:extLst>
              <a:ext uri="{FF2B5EF4-FFF2-40B4-BE49-F238E27FC236}">
                <a16:creationId xmlns:a16="http://schemas.microsoft.com/office/drawing/2014/main" id="{88DCAA92-9170-4CAD-B040-1C09FEBEC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2362200"/>
            <a:ext cx="4038600" cy="3886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Routine preventive for Children*</a:t>
            </a:r>
          </a:p>
          <a:p>
            <a:pPr marL="0" indent="0">
              <a:buNone/>
            </a:pPr>
            <a:r>
              <a:rPr lang="en-US" sz="1800" dirty="0"/>
              <a:t>Appropriate screenings based on gender and age</a:t>
            </a:r>
          </a:p>
          <a:p>
            <a:pPr lvl="1"/>
            <a:r>
              <a:rPr lang="en-US" sz="1400" dirty="0"/>
              <a:t>Newborn visits</a:t>
            </a:r>
          </a:p>
          <a:p>
            <a:pPr lvl="1"/>
            <a:r>
              <a:rPr lang="en-US" sz="1400" dirty="0"/>
              <a:t>Tuberculosis testing</a:t>
            </a:r>
          </a:p>
          <a:p>
            <a:pPr lvl="1"/>
            <a:r>
              <a:rPr lang="en-US" sz="1400" dirty="0"/>
              <a:t>Anemia testing</a:t>
            </a:r>
          </a:p>
          <a:p>
            <a:pPr lvl="1"/>
            <a:r>
              <a:rPr lang="en-US" sz="1400" dirty="0"/>
              <a:t>Lead exposure</a:t>
            </a:r>
          </a:p>
          <a:p>
            <a:pPr lvl="1"/>
            <a:r>
              <a:rPr lang="en-US" sz="1400" dirty="0"/>
              <a:t>Pelvic exam and pap test</a:t>
            </a:r>
          </a:p>
          <a:p>
            <a:pPr lvl="1"/>
            <a:r>
              <a:rPr lang="en-US" sz="1400" dirty="0"/>
              <a:t>Development and behavior</a:t>
            </a:r>
          </a:p>
          <a:p>
            <a:pPr lvl="1"/>
            <a:r>
              <a:rPr lang="en-US" sz="1400" dirty="0"/>
              <a:t>Lipid profile</a:t>
            </a:r>
          </a:p>
          <a:p>
            <a:pPr lvl="1"/>
            <a:r>
              <a:rPr lang="en-US" sz="1400" dirty="0"/>
              <a:t>Depression</a:t>
            </a:r>
          </a:p>
          <a:p>
            <a:pPr lvl="1"/>
            <a:r>
              <a:rPr lang="en-US" sz="1400" dirty="0"/>
              <a:t>Obesity and counseling</a:t>
            </a:r>
          </a:p>
          <a:p>
            <a:pPr lvl="1"/>
            <a:r>
              <a:rPr lang="en-US" sz="1400" dirty="0"/>
              <a:t>Nutrition counseling</a:t>
            </a:r>
          </a:p>
          <a:p>
            <a:pPr marL="0" indent="0">
              <a:buNone/>
            </a:pPr>
            <a:endParaRPr lang="en-US" sz="1400" dirty="0"/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E3665A71-FC2D-442F-914C-57A8FFE8F5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2362200"/>
            <a:ext cx="4038600" cy="3886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/>
              <a:t>Routine preventive for Adults</a:t>
            </a:r>
          </a:p>
          <a:p>
            <a:pPr marL="0" indent="0">
              <a:buNone/>
            </a:pPr>
            <a:r>
              <a:rPr lang="en-US" sz="1800" dirty="0"/>
              <a:t>Appropriate screenings based on gender and age</a:t>
            </a:r>
          </a:p>
          <a:p>
            <a:pPr lvl="1"/>
            <a:r>
              <a:rPr lang="en-US" sz="1400" dirty="0"/>
              <a:t>Lipid profile</a:t>
            </a:r>
          </a:p>
          <a:p>
            <a:pPr lvl="1"/>
            <a:r>
              <a:rPr lang="en-US" sz="1400" dirty="0"/>
              <a:t>Diabetes</a:t>
            </a:r>
          </a:p>
          <a:p>
            <a:pPr lvl="1"/>
            <a:r>
              <a:rPr lang="en-US" sz="1400" dirty="0"/>
              <a:t>Pelvic exam and pap testing</a:t>
            </a:r>
          </a:p>
          <a:p>
            <a:pPr lvl="1"/>
            <a:r>
              <a:rPr lang="en-US" sz="1400" dirty="0"/>
              <a:t>Breast exam and mammogram</a:t>
            </a:r>
          </a:p>
          <a:p>
            <a:pPr lvl="1"/>
            <a:r>
              <a:rPr lang="en-US" sz="1400" dirty="0"/>
              <a:t>Bone density testing</a:t>
            </a:r>
          </a:p>
          <a:p>
            <a:pPr lvl="1"/>
            <a:r>
              <a:rPr lang="en-US" sz="1400" dirty="0"/>
              <a:t>Colonoscopy</a:t>
            </a:r>
          </a:p>
          <a:p>
            <a:pPr lvl="1"/>
            <a:r>
              <a:rPr lang="en-US" sz="1400" dirty="0"/>
              <a:t>Aortic aneurysm</a:t>
            </a:r>
          </a:p>
          <a:p>
            <a:endParaRPr lang="en-US" sz="1600" dirty="0"/>
          </a:p>
        </p:txBody>
      </p:sp>
      <p:cxnSp>
        <p:nvCxnSpPr>
          <p:cNvPr id="4" name="Straight Connector 3"/>
          <p:cNvCxnSpPr/>
          <p:nvPr/>
        </p:nvCxnSpPr>
        <p:spPr>
          <a:xfrm flipH="1">
            <a:off x="4540500" y="2788023"/>
            <a:ext cx="0" cy="299869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Content Placeholder 6">
            <a:extLst>
              <a:ext uri="{FF2B5EF4-FFF2-40B4-BE49-F238E27FC236}">
                <a16:creationId xmlns:a16="http://schemas.microsoft.com/office/drawing/2014/main" id="{B73DF142-5480-4BC6-BF95-C154D60FBA38}"/>
              </a:ext>
            </a:extLst>
          </p:cNvPr>
          <p:cNvSpPr txBox="1"/>
          <p:nvPr/>
        </p:nvSpPr>
        <p:spPr>
          <a:xfrm>
            <a:off x="609600" y="966196"/>
            <a:ext cx="7924800" cy="11031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sz="1800" b="1" dirty="0"/>
              <a:t>PREVENTIVE CARE </a:t>
            </a:r>
            <a:r>
              <a:rPr lang="en-US" sz="1800" dirty="0"/>
              <a:t>– Covered at 100% in-network on all medical plans. This includes the office visit and any other eligible item or received at the same time, whether billed at the same time or separately.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CAE6325-1F6E-9C10-3DE4-8E949C1F03B7}"/>
              </a:ext>
            </a:extLst>
          </p:cNvPr>
          <p:cNvSpPr txBox="1"/>
          <p:nvPr/>
        </p:nvSpPr>
        <p:spPr>
          <a:xfrm>
            <a:off x="914400" y="5943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*Children to age 19</a:t>
            </a:r>
          </a:p>
        </p:txBody>
      </p:sp>
    </p:spTree>
    <p:extLst>
      <p:ext uri="{BB962C8B-B14F-4D97-AF65-F5344CB8AC3E}">
        <p14:creationId xmlns:p14="http://schemas.microsoft.com/office/powerpoint/2010/main" val="56171099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7924800" cy="6858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Rx Plan Highlights</a:t>
            </a:r>
          </a:p>
        </p:txBody>
      </p:sp>
      <p:graphicFrame>
        <p:nvGraphicFramePr>
          <p:cNvPr id="4" name="Medical_Prescription_Table">
            <a:extLst>
              <a:ext uri="{FF2B5EF4-FFF2-40B4-BE49-F238E27FC236}">
                <a16:creationId xmlns:a16="http://schemas.microsoft.com/office/drawing/2014/main" id="{0BC8098C-639F-4037-98B2-5EDE3A6A2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019859"/>
              </p:ext>
            </p:extLst>
          </p:nvPr>
        </p:nvGraphicFramePr>
        <p:xfrm>
          <a:off x="423256" y="1028700"/>
          <a:ext cx="8366760" cy="4535424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788920">
                  <a:extLst>
                    <a:ext uri="{9D8B030D-6E8A-4147-A177-3AD203B41FA5}">
                      <a16:colId xmlns:a16="http://schemas.microsoft.com/office/drawing/2014/main" val="2297218115"/>
                    </a:ext>
                  </a:extLst>
                </a:gridCol>
                <a:gridCol w="2788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88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FOP INN PLAN</a:t>
                      </a:r>
                    </a:p>
                    <a:p>
                      <a:r>
                        <a:rPr lang="en-US" sz="1200" dirty="0"/>
                        <a:t>(In Network)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FOP POS PLAN</a:t>
                      </a:r>
                    </a:p>
                    <a:p>
                      <a:r>
                        <a:rPr lang="en-US" sz="1200" dirty="0"/>
                        <a:t>(In Network)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36139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/>
                        <a:t>Rx Deductible</a:t>
                      </a:r>
                      <a:endParaRPr lang="en-US" sz="1000" b="0">
                        <a:latin typeface="Century Gothic" panose="020B0502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/>
                        <a:t>$0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/>
                        <a:t>$0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8612793"/>
                  </a:ext>
                </a:extLst>
              </a:tr>
              <a:tr h="25603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</a:rPr>
                        <a:t>Retail Prescription Drugs: 30-day supply</a:t>
                      </a:r>
                      <a:endParaRPr lang="en-US" sz="10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672409"/>
                  </a:ext>
                </a:extLst>
              </a:tr>
              <a:tr h="2875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Generic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$10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$10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7862607"/>
                  </a:ext>
                </a:extLst>
              </a:tr>
              <a:tr h="2214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Formulary Drug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$25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$25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7983100"/>
                  </a:ext>
                </a:extLst>
              </a:tr>
              <a:tr h="2316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Non-Formulary Drug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$40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$40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54952"/>
                  </a:ext>
                </a:extLst>
              </a:tr>
              <a:tr h="2418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Preventive Drug (as classified by HHS)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98143297"/>
                  </a:ext>
                </a:extLst>
              </a:tr>
              <a:tr h="31242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  <a:latin typeface="+mn-lt"/>
                        </a:rPr>
                        <a:t>Specialty Pharmacy Program: 30-day supply*</a:t>
                      </a: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000" b="0" dirty="0">
                        <a:latin typeface="+mn-lt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en-US" sz="1000" b="0" dirty="0">
                        <a:latin typeface="+mn-lt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4496230"/>
                  </a:ext>
                </a:extLst>
              </a:tr>
              <a:tr h="26212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Generic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$10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$10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4944847"/>
                  </a:ext>
                </a:extLst>
              </a:tr>
              <a:tr h="2722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Formulary Drug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$25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$25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12373709"/>
                  </a:ext>
                </a:extLst>
              </a:tr>
              <a:tr h="2611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Non-Formulary Drug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$40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$40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762055"/>
                  </a:ext>
                </a:extLst>
              </a:tr>
              <a:tr h="27432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solidFill>
                            <a:schemeClr val="bg1"/>
                          </a:solidFill>
                        </a:rPr>
                        <a:t>CVS Maintenance Choice Mandatory / Mail-Order Prescriptions: 90-day supply</a:t>
                      </a:r>
                      <a:endParaRPr lang="en-US" sz="1000" b="0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2626819"/>
                  </a:ext>
                </a:extLst>
              </a:tr>
              <a:tr h="2468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Generic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$20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$20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7351765"/>
                  </a:ext>
                </a:extLst>
              </a:tr>
              <a:tr h="2570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Formulary Drug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$50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$50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45909413"/>
                  </a:ext>
                </a:extLst>
              </a:tr>
              <a:tr h="26720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Non-Formulary Drug</a:t>
                      </a:r>
                      <a:endParaRPr lang="en-US" sz="1000" b="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$80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>
                          <a:latin typeface="+mn-lt"/>
                        </a:rPr>
                        <a:t>$80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9975983"/>
                  </a:ext>
                </a:extLst>
              </a:tr>
              <a:tr h="1249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50" b="1" dirty="0">
                          <a:latin typeface="+mn-lt"/>
                        </a:rPr>
                        <a:t>Preventive Drug (as classified by HHS)</a:t>
                      </a:r>
                      <a:endParaRPr lang="en-US" sz="10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$0 copay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000" b="0" dirty="0">
                          <a:latin typeface="+mn-lt"/>
                        </a:rPr>
                        <a:t>$0 copay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6928046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B2EDDDA-80B2-571C-F065-2FD48800FC44}"/>
              </a:ext>
            </a:extLst>
          </p:cNvPr>
          <p:cNvSpPr txBox="1"/>
          <p:nvPr/>
        </p:nvSpPr>
        <p:spPr>
          <a:xfrm>
            <a:off x="320040" y="5562600"/>
            <a:ext cx="83667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*Specialty Drugs MUST be obtained directly from the specialty pharmacy after one refill at the retail pharmacy.</a:t>
            </a:r>
          </a:p>
        </p:txBody>
      </p:sp>
    </p:spTree>
    <p:extLst>
      <p:ext uri="{BB962C8B-B14F-4D97-AF65-F5344CB8AC3E}">
        <p14:creationId xmlns:p14="http://schemas.microsoft.com/office/powerpoint/2010/main" val="2834847672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>
                <a:solidFill>
                  <a:srgbClr val="22537C"/>
                </a:solidFill>
              </a:rPr>
              <a:t>How do I Maximize my Benefits? </a:t>
            </a:r>
            <a:endParaRPr lang="en-US" sz="1800">
              <a:solidFill>
                <a:srgbClr val="22537C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F2D124-F6D7-438A-991C-F6C5EEE61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/>
              <a:t>Am I using in-network facilities and providers?</a:t>
            </a:r>
          </a:p>
          <a:p>
            <a:endParaRPr lang="en-US"/>
          </a:p>
          <a:p>
            <a:r>
              <a:rPr lang="en-US"/>
              <a:t>Do I know the urgent care facilities near my home for minor emergencies?</a:t>
            </a:r>
          </a:p>
          <a:p>
            <a:endParaRPr lang="en-US"/>
          </a:p>
          <a:p>
            <a:r>
              <a:rPr lang="en-US"/>
              <a:t>Have I asked my doctor or pharmacist for lower cost prescription alternatives or shopped around pharmacies for lower prices?</a:t>
            </a:r>
          </a:p>
          <a:p>
            <a:endParaRPr lang="en-US"/>
          </a:p>
          <a:p>
            <a:r>
              <a:rPr lang="en-US"/>
              <a:t>Have my family and I had our annual preventive services performed?</a:t>
            </a:r>
          </a:p>
          <a:p>
            <a:endParaRPr lang="en-US"/>
          </a:p>
          <a:p>
            <a:r>
              <a:rPr lang="en-US"/>
              <a:t>Do I know where I stand regarding my deductible and coinsurance before services are received?</a:t>
            </a:r>
          </a:p>
          <a:p>
            <a:endParaRPr lang="en-US"/>
          </a:p>
          <a:p>
            <a:r>
              <a:rPr lang="en-US"/>
              <a:t>Have I checked my Explanation of Benefits (EOB) to compare it to provider charges?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2475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0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Ancillary Coverages </a:t>
            </a:r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3112554351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36070"/>
            <a:ext cx="7924800" cy="71596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Basic Life and AD&amp;D </a:t>
            </a: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270164" y="1267787"/>
            <a:ext cx="8686800" cy="26794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 lIns="82479" tIns="41239" rIns="82479" bIns="41239">
            <a:spAutoFit/>
          </a:bodyPr>
          <a:lstStyle/>
          <a:p>
            <a:pPr algn="ctr" defTabSz="825500"/>
            <a:r>
              <a:rPr lang="en-US" sz="1200" b="1" i="1" dirty="0">
                <a:solidFill>
                  <a:srgbClr val="C00000"/>
                </a:solidFill>
                <a:cs typeface="Calibri" panose="020F0502020204030204" pitchFamily="34" charset="0"/>
              </a:rPr>
              <a:t>Please be sure to review and update your beneficiary information as needed; does not have to be done during Open Enrollment.</a:t>
            </a:r>
            <a:endParaRPr lang="en-US" sz="1200" i="1" dirty="0">
              <a:solidFill>
                <a:srgbClr val="C00000"/>
              </a:solidFill>
              <a:cs typeface="Calibri" panose="020F0502020204030204" pitchFamily="34" charset="0"/>
            </a:endParaRPr>
          </a:p>
        </p:txBody>
      </p:sp>
      <p:sp>
        <p:nvSpPr>
          <p:cNvPr id="6" name="TextBox 9">
            <a:extLst>
              <a:ext uri="{FF2B5EF4-FFF2-40B4-BE49-F238E27FC236}">
                <a16:creationId xmlns:a16="http://schemas.microsoft.com/office/drawing/2014/main" id="{1C97B933-EB4D-5346-7FDA-B67C124BE8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685800"/>
            <a:ext cx="8686800" cy="5159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957925">
              <a:tabLst>
                <a:tab pos="-478963" algn="l"/>
              </a:tabLst>
              <a:defRPr/>
            </a:pPr>
            <a:endParaRPr lang="en-US" sz="419" dirty="0">
              <a:solidFill>
                <a:prstClr val="black"/>
              </a:solidFill>
              <a:latin typeface="Arial" pitchFamily="34" charset="0"/>
              <a:ea typeface="Times New Roman" pitchFamily="18" charset="0"/>
            </a:endParaRPr>
          </a:p>
          <a:p>
            <a:pPr marL="13305" marR="5322" algn="just" defTabSz="1011812">
              <a:lnSpc>
                <a:spcPts val="1446"/>
              </a:lnSpc>
              <a:spcBef>
                <a:spcPts val="40"/>
              </a:spcBef>
            </a:pPr>
            <a:r>
              <a:rPr lang="en-US" sz="1205" b="1" dirty="0">
                <a:solidFill>
                  <a:srgbClr val="231F20"/>
                </a:solidFill>
                <a:cs typeface="Calibri" panose="020F0502020204030204" pitchFamily="34" charset="0"/>
              </a:rPr>
              <a:t>FOP Miami Insurance Trust </a:t>
            </a:r>
            <a:r>
              <a:rPr lang="en-US" sz="1205" dirty="0">
                <a:solidFill>
                  <a:srgbClr val="231F20"/>
                </a:solidFill>
                <a:cs typeface="Calibri" panose="020F0502020204030204" pitchFamily="34" charset="0"/>
              </a:rPr>
              <a:t>will continue to provide its eligible employees Basic Life and AD&amp;D insurance through Reliance Standard.</a:t>
            </a:r>
            <a:r>
              <a:rPr lang="en-US" sz="1205" b="1" dirty="0">
                <a:solidFill>
                  <a:srgbClr val="231F20"/>
                </a:solidFill>
                <a:cs typeface="Calibri" panose="020F0502020204030204" pitchFamily="34" charset="0"/>
              </a:rPr>
              <a:t> </a:t>
            </a:r>
            <a:r>
              <a:rPr lang="en-US" sz="1205" dirty="0">
                <a:solidFill>
                  <a:srgbClr val="231F20"/>
                </a:solidFill>
                <a:cs typeface="Calibri" panose="020F0502020204030204" pitchFamily="34" charset="0"/>
              </a:rPr>
              <a:t>This benefit guarantees that loved ones or other designated survivor(s), receive part of an employee’s benefits after a death. 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A45BE4A-A6E2-D06B-7B16-CA9801649F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3823742"/>
              </p:ext>
            </p:extLst>
          </p:nvPr>
        </p:nvGraphicFramePr>
        <p:xfrm>
          <a:off x="1395021" y="1615668"/>
          <a:ext cx="6437086" cy="2133598"/>
        </p:xfrm>
        <a:graphic>
          <a:graphicData uri="http://schemas.openxmlformats.org/drawingml/2006/table">
            <a:tbl>
              <a:tblPr firstRow="1" bandRow="1"/>
              <a:tblGrid>
                <a:gridCol w="3218543">
                  <a:extLst>
                    <a:ext uri="{9D8B030D-6E8A-4147-A177-3AD203B41FA5}">
                      <a16:colId xmlns:a16="http://schemas.microsoft.com/office/drawing/2014/main" val="4218278008"/>
                    </a:ext>
                  </a:extLst>
                </a:gridCol>
                <a:gridCol w="3218543">
                  <a:extLst>
                    <a:ext uri="{9D8B030D-6E8A-4147-A177-3AD203B41FA5}">
                      <a16:colId xmlns:a16="http://schemas.microsoft.com/office/drawing/2014/main" val="2761604679"/>
                    </a:ext>
                  </a:extLst>
                </a:gridCol>
              </a:tblGrid>
              <a:tr h="39613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Benefit Description**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43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Reliance Standard</a:t>
                      </a:r>
                    </a:p>
                    <a:p>
                      <a:pPr marL="0" marR="0" lvl="0" indent="0" algn="ctr" defTabSz="96583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Basic Life and AD&amp;D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43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886190"/>
                  </a:ext>
                </a:extLst>
              </a:tr>
              <a:tr h="2557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8438A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Eligibility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D60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8438A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All Active Full-Time Employees 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D60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963711"/>
                  </a:ext>
                </a:extLst>
              </a:tr>
              <a:tr h="3072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Benefit Amount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$50,000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523690"/>
                  </a:ext>
                </a:extLst>
              </a:tr>
              <a:tr h="30721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Benefit Maximum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$50,000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687828"/>
                  </a:ext>
                </a:extLst>
              </a:tr>
              <a:tr h="28507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Benefits Will Reduce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No Benefit Reductions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146904"/>
                  </a:ext>
                </a:extLst>
              </a:tr>
              <a:tr h="29945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AD&amp;D</a:t>
                      </a:r>
                    </a:p>
                  </a:txBody>
                  <a:tcPr marL="89807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6583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Equal to Benefit Amount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438737"/>
                  </a:ext>
                </a:extLst>
              </a:tr>
              <a:tr h="28273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Premium Cost</a:t>
                      </a:r>
                    </a:p>
                  </a:txBody>
                  <a:tcPr marL="89807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1" u="none" strike="noStrike" dirty="0">
                          <a:solidFill>
                            <a:srgbClr val="231F20"/>
                          </a:solidFill>
                          <a:effectLst/>
                          <a:latin typeface="+mj-lt"/>
                          <a:cs typeface="Calibri" panose="020F0502020204030204" pitchFamily="34" charset="0"/>
                        </a:rPr>
                        <a:t>Employer Paid Benefit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63634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2503287-9CAB-E005-1F99-B267DE5792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532971"/>
              </p:ext>
            </p:extLst>
          </p:nvPr>
        </p:nvGraphicFramePr>
        <p:xfrm>
          <a:off x="1395021" y="3962400"/>
          <a:ext cx="6437086" cy="2051346"/>
        </p:xfrm>
        <a:graphic>
          <a:graphicData uri="http://schemas.openxmlformats.org/drawingml/2006/table">
            <a:tbl>
              <a:tblPr firstRow="1" bandRow="1"/>
              <a:tblGrid>
                <a:gridCol w="3218543">
                  <a:extLst>
                    <a:ext uri="{9D8B030D-6E8A-4147-A177-3AD203B41FA5}">
                      <a16:colId xmlns:a16="http://schemas.microsoft.com/office/drawing/2014/main" val="4218278008"/>
                    </a:ext>
                  </a:extLst>
                </a:gridCol>
                <a:gridCol w="3218543">
                  <a:extLst>
                    <a:ext uri="{9D8B030D-6E8A-4147-A177-3AD203B41FA5}">
                      <a16:colId xmlns:a16="http://schemas.microsoft.com/office/drawing/2014/main" val="2761604679"/>
                    </a:ext>
                  </a:extLst>
                </a:gridCol>
              </a:tblGrid>
              <a:tr h="36284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Benefit Description**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438A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Reliance Standard</a:t>
                      </a:r>
                    </a:p>
                    <a:p>
                      <a:pPr marL="0" marR="0" lvl="0" indent="0" algn="ctr" defTabSz="96583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Basic Life and AD&amp;D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8438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886190"/>
                  </a:ext>
                </a:extLst>
              </a:tr>
              <a:tr h="23428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8438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Eligibility*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D604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200" b="0" i="0" u="none" strike="noStrike" dirty="0">
                          <a:solidFill>
                            <a:srgbClr val="28438A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Retirees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5D60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3963711"/>
                  </a:ext>
                </a:extLst>
              </a:tr>
              <a:tr h="2814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Benefit Amount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$1,000 Increments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5523690"/>
                  </a:ext>
                </a:extLst>
              </a:tr>
              <a:tr h="28140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Benefit Maximum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$15,000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6687828"/>
                  </a:ext>
                </a:extLst>
              </a:tr>
              <a:tr h="304604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Benefits Will Reduce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10% per year starting at age 61; </a:t>
                      </a:r>
                    </a:p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final reduction at age 65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8146904"/>
                  </a:ext>
                </a:extLst>
              </a:tr>
              <a:tr h="27428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AD&amp;D</a:t>
                      </a:r>
                    </a:p>
                  </a:txBody>
                  <a:tcPr marL="89807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65838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Equal to Benefit Amount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3438737"/>
                  </a:ext>
                </a:extLst>
              </a:tr>
              <a:tr h="25897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Premium Cost</a:t>
                      </a:r>
                    </a:p>
                  </a:txBody>
                  <a:tcPr marL="89807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en-US" sz="1100" b="0" i="1" u="none" strike="noStrike" dirty="0">
                          <a:solidFill>
                            <a:srgbClr val="231F2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Employee Paid Benefit</a:t>
                      </a:r>
                    </a:p>
                  </a:txBody>
                  <a:tcPr marL="9979" marR="9979" marT="9979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DCF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1636341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AFD91DC2-45AC-5C9B-5A89-1371E4EAB8A1}"/>
              </a:ext>
            </a:extLst>
          </p:cNvPr>
          <p:cNvSpPr/>
          <p:nvPr/>
        </p:nvSpPr>
        <p:spPr>
          <a:xfrm>
            <a:off x="1295400" y="5999891"/>
            <a:ext cx="7332363" cy="5761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82917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65838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48752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931674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14594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97514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380430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63350" algn="l" defTabSz="965838" rtl="0" eaLnBrk="1" latinLnBrk="0" hangingPunct="1"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1011812"/>
            <a:r>
              <a:rPr lang="en-US" sz="1048" dirty="0">
                <a:solidFill>
                  <a:prstClr val="black"/>
                </a:solidFill>
                <a:ea typeface="Times New Roman" pitchFamily="18" charset="0"/>
                <a:cs typeface="Calibri" panose="020F0502020204030204" pitchFamily="34" charset="0"/>
              </a:rPr>
              <a:t>* All coverage subject to Evidence of Insurability.</a:t>
            </a:r>
          </a:p>
          <a:p>
            <a:pPr defTabSz="1011812"/>
            <a:r>
              <a:rPr lang="en-US" sz="1048" dirty="0">
                <a:solidFill>
                  <a:prstClr val="black"/>
                </a:solidFill>
                <a:ea typeface="Times New Roman" pitchFamily="18" charset="0"/>
                <a:cs typeface="Calibri" panose="020F0502020204030204" pitchFamily="34" charset="0"/>
              </a:rPr>
              <a:t>**This chart is intended only to highlight the benefits available and should not be relied upon to fully determine your coverage. </a:t>
            </a:r>
          </a:p>
          <a:p>
            <a:pPr defTabSz="1011812"/>
            <a:r>
              <a:rPr lang="en-US" sz="1048" dirty="0">
                <a:solidFill>
                  <a:prstClr val="black"/>
                </a:solidFill>
                <a:ea typeface="Times New Roman" pitchFamily="18" charset="0"/>
                <a:cs typeface="Calibri" panose="020F0502020204030204" pitchFamily="34" charset="0"/>
              </a:rPr>
              <a:t>If the above illustration of benefits conflicts in any way with the Summary Plan Description (SPD), the SPD shall prevail. </a:t>
            </a:r>
            <a:endParaRPr lang="en-US" sz="1048" dirty="0">
              <a:solidFill>
                <a:prstClr val="black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7562152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0"/>
          <p:cNvSpPr>
            <a:spLocks noGrp="1"/>
          </p:cNvSpPr>
          <p:nvPr>
            <p:ph type="ctrTitle"/>
          </p:nvPr>
        </p:nvSpPr>
        <p:spPr>
          <a:xfrm>
            <a:off x="1066800" y="3733800"/>
            <a:ext cx="7315200" cy="10668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900" b="1" dirty="0"/>
              <a:t>Thank you for attending!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837124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solidFill>
                  <a:srgbClr val="22537C"/>
                </a:solidFill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Eligibility</a:t>
            </a:r>
          </a:p>
          <a:p>
            <a:r>
              <a:rPr lang="en-US" dirty="0"/>
              <a:t>Key Information</a:t>
            </a:r>
          </a:p>
          <a:p>
            <a:r>
              <a:rPr lang="en-US" dirty="0"/>
              <a:t>Medical Plan Overview</a:t>
            </a:r>
          </a:p>
          <a:p>
            <a:r>
              <a:rPr lang="en-US" dirty="0"/>
              <a:t>Enrollment Process</a:t>
            </a:r>
          </a:p>
          <a:p>
            <a:r>
              <a:rPr lang="en-US" dirty="0"/>
              <a:t>Questions &amp; Answers</a:t>
            </a:r>
          </a:p>
          <a:p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2004789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0136-C438-4712-48A1-FCB88EBE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0"/>
            <a:ext cx="7924800" cy="1143000"/>
          </a:xfrm>
        </p:spPr>
        <p:txBody>
          <a:bodyPr/>
          <a:lstStyle/>
          <a:p>
            <a:r>
              <a:rPr lang="en-US" dirty="0"/>
              <a:t>Eligibility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78102-D33B-8FD1-EB3E-B2609D0FE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>
            <a:normAutofit/>
          </a:bodyPr>
          <a:lstStyle/>
          <a:p>
            <a:r>
              <a:rPr lang="en-US" sz="2200" dirty="0"/>
              <a:t>Full-time members working 30 or more hours per week are eligible to enroll in benefits.</a:t>
            </a:r>
          </a:p>
          <a:p>
            <a:r>
              <a:rPr lang="en-US" sz="2200" dirty="0"/>
              <a:t>Eligible dependents:</a:t>
            </a:r>
          </a:p>
          <a:p>
            <a:pPr lvl="1"/>
            <a:r>
              <a:rPr lang="en-US" sz="2200" u="sng" dirty="0"/>
              <a:t>Spouse</a:t>
            </a:r>
            <a:r>
              <a:rPr lang="en-US" sz="2200" dirty="0"/>
              <a:t>: to whom you are legally married</a:t>
            </a:r>
          </a:p>
          <a:p>
            <a:pPr lvl="1"/>
            <a:r>
              <a:rPr lang="en-US" sz="2200" u="sng" dirty="0"/>
              <a:t>Domestic Partner</a:t>
            </a:r>
            <a:r>
              <a:rPr lang="en-US" sz="2200" dirty="0"/>
              <a:t>: of same or opposite sex</a:t>
            </a:r>
          </a:p>
          <a:p>
            <a:pPr lvl="1"/>
            <a:r>
              <a:rPr lang="en-US" sz="2200" u="sng" dirty="0"/>
              <a:t>Child</a:t>
            </a:r>
            <a:r>
              <a:rPr lang="en-US" sz="2200" dirty="0"/>
              <a:t>: biological, legally adopted, a child for whom you have legal guardianship, child with a qualified medical child support order, or a child placed in anticipation of adoption</a:t>
            </a:r>
          </a:p>
          <a:p>
            <a:pPr lvl="1"/>
            <a:r>
              <a:rPr lang="en-US" sz="2200" u="sng" dirty="0"/>
              <a:t>Step-child</a:t>
            </a:r>
            <a:r>
              <a:rPr lang="en-US" sz="2200" dirty="0"/>
              <a:t>: as long as you remain married or until child turns 26</a:t>
            </a:r>
          </a:p>
          <a:p>
            <a:pPr lvl="1"/>
            <a:r>
              <a:rPr lang="en-US" sz="2200" u="sng" dirty="0"/>
              <a:t>Child Over Age 26</a:t>
            </a:r>
            <a:r>
              <a:rPr lang="en-US" sz="2200" dirty="0"/>
              <a:t>: must be unable to self-support due to disability</a:t>
            </a:r>
          </a:p>
          <a:p>
            <a:pPr lvl="1"/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67814739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0136-C438-4712-48A1-FCB88EBE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Eligibility – Retirees and Medicare Eligible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78102-D33B-8FD1-EB3E-B2609D0FE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7924800" cy="51054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dirty="0"/>
              <a:t>Medicare-eligible members: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You must enroll in Medicare Part A &amp;B.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Includes all members who are eligible due to age, disease, disability or any other reason.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If you are not enrolled, you will be responsible for primary cost of service.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/>
              <a:t>Medicare Cross-Over members: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Upon obtaining Medicare, you must notify Trust Office.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/>
              <a:t>Medicare Primary members: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Do not have to obtain pre-certification  for services covered by Medicare.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u="sng" dirty="0"/>
              <a:t>If your dependent is currently enrolled in the Plan and you remove them from the Plan after they have reached Medicare Eligibility, they CANNOT be reenrolled in the Plan</a:t>
            </a:r>
            <a:r>
              <a:rPr lang="en-US" sz="2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860746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20136-C438-4712-48A1-FCB88EBE0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20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Eligibility –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78102-D33B-8FD1-EB3E-B2609D0FE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14400"/>
            <a:ext cx="7924800" cy="51054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u="sng" dirty="0"/>
              <a:t>When coverage begins</a:t>
            </a:r>
            <a:r>
              <a:rPr lang="en-US" sz="2600" dirty="0"/>
              <a:t>: </a:t>
            </a:r>
            <a:r>
              <a:rPr lang="en-US" sz="2200" dirty="0"/>
              <a:t>First pay period after date of swearing in. All elections in effect for entire plan year unless you experience a qualified family status change.</a:t>
            </a:r>
          </a:p>
          <a:p>
            <a:pPr marL="0" indent="0">
              <a:buNone/>
            </a:pPr>
            <a:endParaRPr lang="en-US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00" u="sng" dirty="0"/>
              <a:t>When you can enroll</a:t>
            </a:r>
            <a:r>
              <a:rPr lang="en-US" sz="2600" dirty="0"/>
              <a:t>: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Upon date of swearing in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During annual open enrollment period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Within 60 days of a qualified family status change</a:t>
            </a:r>
          </a:p>
          <a:p>
            <a:pPr marL="457200" lvl="1" indent="0">
              <a:buNone/>
            </a:pPr>
            <a:endParaRPr lang="en-US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00" u="sng" dirty="0"/>
              <a:t>Qualified Family Status Change</a:t>
            </a:r>
            <a:r>
              <a:rPr lang="en-US" sz="2600" dirty="0"/>
              <a:t>: Any change that may impact you or your dependent’s eligibility. 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Change in legal marital status (i.e. marriage, divorce, death of spouse)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Change in number of dependents (i.e. birth, adoption, death of dependent)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Change in employment status (spouse loses job, </a:t>
            </a:r>
            <a:r>
              <a:rPr lang="en-US" sz="2200" dirty="0" err="1"/>
              <a:t>etc</a:t>
            </a:r>
            <a:r>
              <a:rPr lang="en-US" sz="2200" dirty="0"/>
              <a:t>)</a:t>
            </a:r>
          </a:p>
          <a:p>
            <a:pPr marL="457200" lvl="1" indent="0">
              <a:buNone/>
            </a:pPr>
            <a:endParaRPr lang="en-US" sz="2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00" u="sng" dirty="0"/>
              <a:t>Notification Requirement</a:t>
            </a:r>
            <a:r>
              <a:rPr lang="en-US" sz="26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You have 60 days from date of Qualified Family Status Change to request the changes to your benefits.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200" dirty="0"/>
              <a:t>Failure to request a change of status within 60 days may result in your having to wait until the next open enrollment period to make your change.</a:t>
            </a:r>
          </a:p>
          <a:p>
            <a:pPr marL="57150" indent="0">
              <a:buNone/>
            </a:pPr>
            <a:endParaRPr lang="en-US" sz="2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93275808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9248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Key Information for 2023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0DDC7-7D46-4F4B-B3B1-F6D24AC98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762000"/>
            <a:ext cx="8305800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You have 60 days from the time of a qualifying event to add or remove dependents.  </a:t>
            </a:r>
          </a:p>
          <a:p>
            <a:pPr marL="0" indent="0">
              <a:buNone/>
            </a:pPr>
            <a:endParaRPr lang="en-US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u="sng" dirty="0"/>
              <a:t>Your responsibilities to Meritain</a:t>
            </a:r>
            <a:r>
              <a:rPr lang="en-US" sz="2000" dirty="0"/>
              <a:t>:</a:t>
            </a:r>
            <a:endParaRPr lang="en-US" sz="1800" dirty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To read your Explanation of Benefits (EOB) and provide any information being requested to Meritain. Failure will result in your claim not being processed.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To advise Meritain whether or not you have other insurance on a yearly basis. Failure will result in claims you may incur to not be processed.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For providing your insurance card for Meritain to your providers. Failure may result in delay in the processing of claims.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800" dirty="0"/>
              <a:t>To create an account and log into the Meritain website at </a:t>
            </a:r>
            <a:r>
              <a:rPr lang="en-US" sz="1800" dirty="0">
                <a:hlinkClick r:id="rId3"/>
              </a:rPr>
              <a:t>www.meritain.com</a:t>
            </a:r>
            <a:r>
              <a:rPr lang="en-US" sz="1800" dirty="0"/>
              <a:t>.  The site includes important information regarding your benefits.  The site also includes a Summary of Benefits and Coverage (SBC), outlining the Plan’s coverages. A hard copy can be sent to you upon request.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8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/>
              <a:t>You have 180 days to appeal a denied claim. Instructions on filing an appeal are included in the explanation of benefits (EOB) provided by Meritain.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  <a:p>
            <a:pPr>
              <a:buFont typeface="Wingdings" panose="05000000000000000000" pitchFamily="2" charset="2"/>
              <a:buChar char="§"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228756529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152400"/>
            <a:ext cx="7924800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>
                <a:solidFill>
                  <a:srgbClr val="22537C"/>
                </a:solidFill>
              </a:rPr>
              <a:t>Key Information for 2023 -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0DDC7-7D46-4F4B-B3B1-F6D24AC98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62000"/>
            <a:ext cx="8610600" cy="457200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u="sng" dirty="0"/>
              <a:t>Your responsibilities to the Trust</a:t>
            </a:r>
            <a:r>
              <a:rPr lang="en-US" sz="2000" dirty="0"/>
              <a:t>: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If you get divorced or terminate your domestic partnership, </a:t>
            </a:r>
            <a:r>
              <a:rPr lang="en-US" sz="1700" u="sng" dirty="0"/>
              <a:t>you MUST notify the Trust immediately.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You are responsible to notify the Trust if a dependent is no longer eligible due to divorce, over-age dependent, a step-child is no longer the Employee’s dependent, etc.  It is also your responsibility to notify the Trust if a dependent turns 26 or 65.  </a:t>
            </a:r>
            <a:r>
              <a:rPr lang="en-US" sz="1700" u="sng" dirty="0"/>
              <a:t>Any contributions paid for a non-eligible dependent will not be reimbursed.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You are responsible for notifying the Trust if you have a change of address. </a:t>
            </a:r>
            <a:r>
              <a:rPr lang="en-US" sz="1700" u="sng" dirty="0"/>
              <a:t>If we do not have your correct address, you will not receive important insurance information</a:t>
            </a:r>
            <a:r>
              <a:rPr lang="en-US" sz="1700" dirty="0"/>
              <a:t>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If you are an active officer and develop a condition or impairment which may have been caused by or is a result of having tuberculosis, heart disease or hypertension, </a:t>
            </a:r>
            <a:r>
              <a:rPr lang="en-US" sz="1700" u="sng" dirty="0"/>
              <a:t>you must immediately file a report of injury.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Any current employee retiring on or after </a:t>
            </a:r>
            <a:r>
              <a:rPr lang="en-US" sz="1700" u="sng" dirty="0"/>
              <a:t>February 1, 2018</a:t>
            </a:r>
            <a:r>
              <a:rPr lang="en-US" sz="1700" dirty="0"/>
              <a:t>, must have been enrolled in the health plan for at least </a:t>
            </a:r>
            <a:r>
              <a:rPr lang="en-US" sz="1700" u="sng" dirty="0"/>
              <a:t>ten years </a:t>
            </a:r>
            <a:r>
              <a:rPr lang="en-US" sz="1700" dirty="0"/>
              <a:t>prior to separation of service.  Any current employee who retires from service between </a:t>
            </a:r>
            <a:r>
              <a:rPr lang="en-US" sz="1700" u="sng" dirty="0"/>
              <a:t>February 1, 2023, and February 1, 2028</a:t>
            </a:r>
            <a:r>
              <a:rPr lang="en-US" sz="1700" dirty="0"/>
              <a:t>, will be eligible for benefits only if they were enrolled in the health plan during open enrollment for the 2018 plan year.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700" dirty="0"/>
              <a:t>If at any time you have questions about your benefits, we encourage you to contact the Trust Office at 305-372-4605 or come by Room 324 in the Central Station.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94203040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6C0F-545E-D941-09D0-EF17E0B1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-152400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Medical Plan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A629C-73CC-DDEF-44E1-6CC1507BA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685800"/>
            <a:ext cx="86106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u="sng" dirty="0"/>
              <a:t>FOP INN PLAN (HMO)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Restricts members to a physician or facility that is in-network.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Selection of a primary care physician (PCP) is not required, and no referrals are necessary to see a specialist.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Benefits for out-of-network services are limited to Life-Threatening Emergency Care only.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If you go out-of-network for NON Life-Threatening Emergency Care, you will be responsible for the entire cost of the benefits.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u="sng" dirty="0"/>
              <a:t>FOP POS PLAN (POS)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Offers members in- and out-of-network benefits.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Selection of a primary care physician (PCP) is not required, and no referrals are necessary to see a specialist.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/>
              <a:t>Out-of-network providers will always have a higher cost to members.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  <a:p>
            <a:pPr lvl="1">
              <a:buFont typeface="Wingdings" panose="05000000000000000000" pitchFamily="2" charset="2"/>
              <a:buChar char="§"/>
            </a:pPr>
            <a:endParaRPr lang="en-US" sz="16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970C2E-2C22-35B5-0005-9FA249358626}"/>
              </a:ext>
            </a:extLst>
          </p:cNvPr>
          <p:cNvSpPr txBox="1"/>
          <p:nvPr/>
        </p:nvSpPr>
        <p:spPr>
          <a:xfrm>
            <a:off x="609600" y="4267200"/>
            <a:ext cx="8001000" cy="14773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u="sng" dirty="0"/>
              <a:t>IMPORTANT: 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THE PLAN HAS PRE-CERTIFICATION REQUIREMENTS FOR CERTAIN PROCEDURES AND ADMISSIONS, INCLUDING EMERGENCIES.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IF YOU ARE A RESIDENT OF NORTH CAROLINA, BY STATE LAW, YOU CAN ONLY ENROLL IN THE POS PLAN.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6F05DA4-DC86-3918-01F1-9BF3A08D5887}"/>
              </a:ext>
            </a:extLst>
          </p:cNvPr>
          <p:cNvSpPr txBox="1"/>
          <p:nvPr/>
        </p:nvSpPr>
        <p:spPr>
          <a:xfrm>
            <a:off x="1524000" y="5867400"/>
            <a:ext cx="6324600" cy="584775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To find in-network providers, visit </a:t>
            </a:r>
            <a:r>
              <a:rPr lang="en-US" sz="1600" dirty="0">
                <a:hlinkClick r:id="rId2"/>
              </a:rPr>
              <a:t>www.aetna.com</a:t>
            </a:r>
            <a:r>
              <a:rPr lang="en-US" sz="1600" dirty="0"/>
              <a:t> or </a:t>
            </a:r>
            <a:r>
              <a:rPr lang="en-US" sz="1600" dirty="0">
                <a:hlinkClick r:id="rId3"/>
              </a:rPr>
              <a:t>www.meritain.com</a:t>
            </a:r>
            <a:r>
              <a:rPr lang="en-US" sz="1600" dirty="0"/>
              <a:t> </a:t>
            </a:r>
          </a:p>
          <a:p>
            <a:pPr algn="ctr"/>
            <a:r>
              <a:rPr lang="en-US" sz="1600" dirty="0"/>
              <a:t>YOUR NETWORK:  Choice POS II Network</a:t>
            </a:r>
          </a:p>
        </p:txBody>
      </p:sp>
    </p:spTree>
    <p:extLst>
      <p:ext uri="{BB962C8B-B14F-4D97-AF65-F5344CB8AC3E}">
        <p14:creationId xmlns:p14="http://schemas.microsoft.com/office/powerpoint/2010/main" val="440974219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C26C0F-545E-D941-09D0-EF17E0B170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-152400"/>
            <a:ext cx="79248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Rx Plan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A629C-73CC-DDEF-44E1-6CC1507BA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10600" cy="4572000"/>
          </a:xfrm>
        </p:spPr>
        <p:txBody>
          <a:bodyPr>
            <a:normAutofit/>
          </a:bodyPr>
          <a:lstStyle/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The Plan’s prescription provider is Caremark.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Caremark’s information appears on your Aetna/Meritain member identification card.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ALL maintenance medications (i.e. birth control pills, thyroid medication, diabetic medication, etc.) MUST be ordered through CVS/Caremark and be delivered via mail to your home or picked up at your local CVS pharmacy.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2400" dirty="0"/>
              <a:t>Any member prescribed a specialty medication MUST enroll in Prudent Rx. Otherwise, the member will have to pay 100% of the cost of the medication.  Prudent Rx may be contacted at 800-578-4403.</a:t>
            </a:r>
          </a:p>
        </p:txBody>
      </p:sp>
    </p:spTree>
    <p:extLst>
      <p:ext uri="{BB962C8B-B14F-4D97-AF65-F5344CB8AC3E}">
        <p14:creationId xmlns:p14="http://schemas.microsoft.com/office/powerpoint/2010/main" val="1763032248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7763.0"/>
  <p:tag name="AS_RELEASE_DATE" val="2019.09.14"/>
  <p:tag name="AS_TITLE" val="Aspose.Slides for .NET 4.0 Client Profile"/>
  <p:tag name="AS_VERSION" val="19.9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BDF01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2744EBF4E97F4EAA2C6BBCB0C5EABD" ma:contentTypeVersion="0" ma:contentTypeDescription="Create a new document." ma:contentTypeScope="" ma:versionID="9f589f135ac44084dc207c66af5573f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376c5b42eefc51374681460b7f0ef9a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99D3F8-FB22-4A04-8D4A-1D173D5CB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1247C2-0F0B-46CC-AE83-7E02C82E06DA}">
  <ds:schemaRefs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B14062-1980-4FEF-9B42-8904B3017B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1392</TotalTime>
  <Words>2478</Words>
  <Application>Microsoft Office PowerPoint</Application>
  <PresentationFormat>On-screen Show (4:3)</PresentationFormat>
  <Paragraphs>295</Paragraphs>
  <Slides>19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Bell MT</vt:lpstr>
      <vt:lpstr>Calibri</vt:lpstr>
      <vt:lpstr>Century Gothic</vt:lpstr>
      <vt:lpstr>Wingdings</vt:lpstr>
      <vt:lpstr>Office Theme</vt:lpstr>
      <vt:lpstr>1_Office Theme</vt:lpstr>
      <vt:lpstr>PowerPoint Presentation</vt:lpstr>
      <vt:lpstr>Agenda</vt:lpstr>
      <vt:lpstr>Eligibility</vt:lpstr>
      <vt:lpstr>Eligibility – Retirees and Medicare Eligible Members</vt:lpstr>
      <vt:lpstr>Eligibility – Continued</vt:lpstr>
      <vt:lpstr>Key Information for 2023</vt:lpstr>
      <vt:lpstr>Key Information for 2023 - Continued</vt:lpstr>
      <vt:lpstr>Medical Plan Overview</vt:lpstr>
      <vt:lpstr>Rx Plan Overview</vt:lpstr>
      <vt:lpstr>Enrollment Process</vt:lpstr>
      <vt:lpstr>Medical/Rx  </vt:lpstr>
      <vt:lpstr>Medical/Rx – Definitions </vt:lpstr>
      <vt:lpstr>Medical Plan Highlights </vt:lpstr>
      <vt:lpstr>Medical Plan Highlights </vt:lpstr>
      <vt:lpstr>Rx Plan Highlights</vt:lpstr>
      <vt:lpstr>How do I Maximize my Benefits? </vt:lpstr>
      <vt:lpstr>Ancillary Coverages </vt:lpstr>
      <vt:lpstr>Basic Life and AD&amp;D </vt:lpstr>
      <vt:lpstr>Thank you for attending!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Srushti Gupta</dc:creator>
  <cp:lastModifiedBy>Rebecca Pitilon</cp:lastModifiedBy>
  <cp:revision>66</cp:revision>
  <dcterms:created xsi:type="dcterms:W3CDTF">2021-10-06T15:02:22Z</dcterms:created>
  <dcterms:modified xsi:type="dcterms:W3CDTF">2023-03-07T16:29:28Z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0x010100E92744EBF4E97F4EAA2C6BBCB0C5EABD</vt:lpwstr>
  </property>
</Properties>
</file>